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42" r:id="rId3"/>
    <p:sldId id="360" r:id="rId4"/>
    <p:sldId id="355" r:id="rId5"/>
    <p:sldId id="361" r:id="rId6"/>
    <p:sldId id="347" r:id="rId7"/>
    <p:sldId id="321" r:id="rId8"/>
    <p:sldId id="329" r:id="rId9"/>
    <p:sldId id="330" r:id="rId10"/>
    <p:sldId id="332" r:id="rId11"/>
    <p:sldId id="333" r:id="rId12"/>
    <p:sldId id="349" r:id="rId13"/>
    <p:sldId id="375" r:id="rId14"/>
    <p:sldId id="340" r:id="rId15"/>
    <p:sldId id="343" r:id="rId16"/>
    <p:sldId id="376" r:id="rId17"/>
    <p:sldId id="454" r:id="rId18"/>
    <p:sldId id="455" r:id="rId19"/>
    <p:sldId id="458" r:id="rId20"/>
    <p:sldId id="459" r:id="rId21"/>
    <p:sldId id="460" r:id="rId22"/>
    <p:sldId id="461" r:id="rId23"/>
    <p:sldId id="462" r:id="rId24"/>
    <p:sldId id="412" r:id="rId25"/>
    <p:sldId id="436" r:id="rId26"/>
    <p:sldId id="437" r:id="rId27"/>
    <p:sldId id="438" r:id="rId28"/>
    <p:sldId id="439" r:id="rId29"/>
    <p:sldId id="440" r:id="rId30"/>
    <p:sldId id="441" r:id="rId31"/>
    <p:sldId id="442" r:id="rId32"/>
    <p:sldId id="444" r:id="rId33"/>
    <p:sldId id="396" r:id="rId34"/>
    <p:sldId id="397" r:id="rId35"/>
    <p:sldId id="383" r:id="rId36"/>
    <p:sldId id="389" r:id="rId37"/>
    <p:sldId id="377" r:id="rId38"/>
    <p:sldId id="380" r:id="rId39"/>
    <p:sldId id="363" r:id="rId40"/>
    <p:sldId id="348" r:id="rId41"/>
    <p:sldId id="364" r:id="rId42"/>
    <p:sldId id="463" r:id="rId43"/>
    <p:sldId id="353" r:id="rId44"/>
    <p:sldId id="365" r:id="rId45"/>
    <p:sldId id="367" r:id="rId46"/>
    <p:sldId id="362" r:id="rId47"/>
    <p:sldId id="354" r:id="rId48"/>
    <p:sldId id="372" r:id="rId49"/>
    <p:sldId id="374" r:id="rId50"/>
    <p:sldId id="373" r:id="rId51"/>
    <p:sldId id="33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6D"/>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660"/>
  </p:normalViewPr>
  <p:slideViewPr>
    <p:cSldViewPr snapToGrid="0">
      <p:cViewPr varScale="1">
        <p:scale>
          <a:sx n="84" d="100"/>
          <a:sy n="84" d="100"/>
        </p:scale>
        <p:origin x="610"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83243-93DF-48B4-BFC5-B49CA6530170}" type="datetimeFigureOut">
              <a:rPr lang="en-US" smtClean="0"/>
              <a:t>6/22/2019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6E01F-195E-411F-BA52-86BEE87ECEF2}" type="slidenum">
              <a:rPr lang="en-US" smtClean="0"/>
              <a:t>‹#›</a:t>
            </a:fld>
            <a:endParaRPr lang="en-US"/>
          </a:p>
        </p:txBody>
      </p:sp>
    </p:spTree>
    <p:extLst>
      <p:ext uri="{BB962C8B-B14F-4D97-AF65-F5344CB8AC3E}">
        <p14:creationId xmlns:p14="http://schemas.microsoft.com/office/powerpoint/2010/main" val="2542657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626CDF-A24A-4413-BBF0-47120AD31964}" type="slidenum">
              <a:rPr lang="en-US" smtClean="0"/>
              <a:t>14</a:t>
            </a:fld>
            <a:endParaRPr lang="en-US"/>
          </a:p>
        </p:txBody>
      </p:sp>
    </p:spTree>
    <p:extLst>
      <p:ext uri="{BB962C8B-B14F-4D97-AF65-F5344CB8AC3E}">
        <p14:creationId xmlns:p14="http://schemas.microsoft.com/office/powerpoint/2010/main" val="3609538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Referenced: </a:t>
            </a:r>
            <a:r>
              <a:rPr lang="en-US" sz="900" dirty="0" err="1"/>
              <a:t>Alkis</a:t>
            </a:r>
            <a:r>
              <a:rPr lang="en-US" sz="900" dirty="0"/>
              <a:t> </a:t>
            </a:r>
            <a:r>
              <a:rPr lang="en-US" sz="900" dirty="0" err="1"/>
              <a:t>Simitsis</a:t>
            </a:r>
            <a:r>
              <a:rPr lang="en-US" sz="900" dirty="0"/>
              <a:t>, Deciding the Physical Implementation of ETL workflows, IBM </a:t>
            </a:r>
            <a:r>
              <a:rPr lang="en-US" sz="900" dirty="0" err="1"/>
              <a:t>Almaden</a:t>
            </a:r>
            <a:r>
              <a:rPr lang="en-US" sz="900" dirty="0"/>
              <a:t> Research Center</a:t>
            </a:r>
          </a:p>
        </p:txBody>
      </p:sp>
      <p:sp>
        <p:nvSpPr>
          <p:cNvPr id="4" name="Slide Number Placeholder 3"/>
          <p:cNvSpPr>
            <a:spLocks noGrp="1"/>
          </p:cNvSpPr>
          <p:nvPr>
            <p:ph type="sldNum" sz="quarter" idx="10"/>
          </p:nvPr>
        </p:nvSpPr>
        <p:spPr/>
        <p:txBody>
          <a:bodyPr/>
          <a:lstStyle/>
          <a:p>
            <a:fld id="{C68343A5-A763-4C32-80B3-C03406615601}" type="slidenum">
              <a:rPr lang="en-US" smtClean="0"/>
              <a:t>24</a:t>
            </a:fld>
            <a:endParaRPr lang="en-US"/>
          </a:p>
        </p:txBody>
      </p:sp>
    </p:spTree>
    <p:extLst>
      <p:ext uri="{BB962C8B-B14F-4D97-AF65-F5344CB8AC3E}">
        <p14:creationId xmlns:p14="http://schemas.microsoft.com/office/powerpoint/2010/main" val="2185030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8F0BEB-5B52-480B-880F-B776E5ED1E0C}" type="datetime1">
              <a:rPr lang="en-US" smtClean="0"/>
              <a:t>6/22/2019</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60396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77CEC8-465B-419A-8D0F-2367B557F0DD}" type="datetime1">
              <a:rPr lang="en-US" smtClean="0"/>
              <a:t>6/22/2019</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876298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B48418-F854-4266-8D76-1853D4B4B6A2}" type="datetime1">
              <a:rPr lang="en-US" smtClean="0"/>
              <a:t>6/22/2019</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4223816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2" name="Rectangle 1"/>
          <p:cNvSpPr/>
          <p:nvPr userDrawn="1"/>
        </p:nvSpPr>
        <p:spPr>
          <a:xfrm>
            <a:off x="0" y="0"/>
            <a:ext cx="12192000" cy="1241946"/>
          </a:xfrm>
          <a:prstGeom prst="rect">
            <a:avLst/>
          </a:prstGeom>
          <a:gradFill>
            <a:gsLst>
              <a:gs pos="18000">
                <a:srgbClr val="0A128C"/>
              </a:gs>
              <a:gs pos="33000">
                <a:srgbClr val="181CC7"/>
              </a:gs>
              <a:gs pos="54000">
                <a:srgbClr val="196C9F"/>
              </a:gs>
              <a:gs pos="87000">
                <a:schemeClr val="accent3">
                  <a:lumMod val="60000"/>
                  <a:lumOff val="40000"/>
                </a:schemeClr>
              </a:gs>
            </a:gsLst>
            <a:lin ang="16200000" scaled="0"/>
          </a:gradFill>
          <a:ln>
            <a:noFill/>
          </a:ln>
          <a:effectLst>
            <a:outerShdw blurRad="40000" dist="23000" dir="7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Pladsholder til indhold 2"/>
          <p:cNvSpPr>
            <a:spLocks noGrp="1"/>
          </p:cNvSpPr>
          <p:nvPr>
            <p:ph idx="1"/>
          </p:nvPr>
        </p:nvSpPr>
        <p:spPr>
          <a:xfrm>
            <a:off x="309349" y="1337482"/>
            <a:ext cx="11646089" cy="4817257"/>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a-DK" dirty="0"/>
          </a:p>
        </p:txBody>
      </p:sp>
      <p:sp>
        <p:nvSpPr>
          <p:cNvPr id="12" name="Titel 1"/>
          <p:cNvSpPr>
            <a:spLocks noGrp="1"/>
          </p:cNvSpPr>
          <p:nvPr>
            <p:ph type="title"/>
          </p:nvPr>
        </p:nvSpPr>
        <p:spPr>
          <a:xfrm>
            <a:off x="182475" y="120615"/>
            <a:ext cx="7260104" cy="563562"/>
          </a:xfrm>
          <a:prstGeom prst="rect">
            <a:avLst/>
          </a:prstGeom>
        </p:spPr>
        <p:txBody>
          <a:bodyPr/>
          <a:lstStyle>
            <a:lvl1pPr algn="l">
              <a:defRPr sz="3200">
                <a:solidFill>
                  <a:schemeClr val="tx1">
                    <a:lumMod val="75000"/>
                  </a:schemeClr>
                </a:solidFill>
                <a:latin typeface="Arial" pitchFamily="34" charset="0"/>
              </a:defRPr>
            </a:lvl1pPr>
          </a:lstStyle>
          <a:p>
            <a:r>
              <a:rPr lang="en-US"/>
              <a:t>Click to edit Master title style</a:t>
            </a:r>
            <a:endParaRPr lang="da-DK" dirty="0"/>
          </a:p>
        </p:txBody>
      </p:sp>
      <p:sp>
        <p:nvSpPr>
          <p:cNvPr id="13" name="Pladsholder til tekst 2"/>
          <p:cNvSpPr>
            <a:spLocks noGrp="1"/>
          </p:cNvSpPr>
          <p:nvPr>
            <p:ph type="body" idx="13"/>
          </p:nvPr>
        </p:nvSpPr>
        <p:spPr>
          <a:xfrm>
            <a:off x="182476" y="762273"/>
            <a:ext cx="8652933" cy="358774"/>
          </a:xfrm>
          <a:prstGeom prst="rect">
            <a:avLst/>
          </a:prstGeom>
        </p:spPr>
        <p:txBody>
          <a:bodyPr anchor="b"/>
          <a:lstStyle>
            <a:lvl1pPr marL="0" indent="0">
              <a:buNone/>
              <a:defRPr sz="2400" b="1">
                <a:solidFill>
                  <a:schemeClr val="tx1">
                    <a:lumMod val="75000"/>
                  </a:schemeClr>
                </a:solidFill>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Box 5"/>
          <p:cNvSpPr txBox="1"/>
          <p:nvPr userDrawn="1"/>
        </p:nvSpPr>
        <p:spPr>
          <a:xfrm>
            <a:off x="0" y="6654431"/>
            <a:ext cx="12192000" cy="215444"/>
          </a:xfrm>
          <a:prstGeom prst="rect">
            <a:avLst/>
          </a:prstGeom>
          <a:noFill/>
        </p:spPr>
        <p:txBody>
          <a:bodyPr wrap="square" rtlCol="0">
            <a:spAutoFit/>
          </a:bodyPr>
          <a:lstStyle/>
          <a:p>
            <a:pPr algn="ctr"/>
            <a:r>
              <a:rPr lang="en-US" sz="800" dirty="0">
                <a:solidFill>
                  <a:srgbClr val="000000"/>
                </a:solidFill>
              </a:rPr>
              <a:t>© ChameleonMetadata.com - 2016 </a:t>
            </a:r>
          </a:p>
        </p:txBody>
      </p:sp>
      <p:sp>
        <p:nvSpPr>
          <p:cNvPr id="5" name="Content Placeholder 4"/>
          <p:cNvSpPr>
            <a:spLocks noGrp="1"/>
          </p:cNvSpPr>
          <p:nvPr>
            <p:ph sz="quarter" idx="14"/>
          </p:nvPr>
        </p:nvSpPr>
        <p:spPr>
          <a:xfrm>
            <a:off x="7442200" y="6791325"/>
            <a:ext cx="1219200" cy="914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p:cNvSpPr>
            <a:spLocks noGrp="1"/>
          </p:cNvSpPr>
          <p:nvPr>
            <p:ph sz="quarter" idx="15"/>
          </p:nvPr>
        </p:nvSpPr>
        <p:spPr>
          <a:xfrm>
            <a:off x="7137400" y="6791325"/>
            <a:ext cx="1219200" cy="914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83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9A6C9-C46E-402E-A9A2-A71AE0286863}" type="datetime1">
              <a:rPr lang="en-US" smtClean="0"/>
              <a:t>6/22/2019</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986387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3ED0B2-9E2D-4980-9794-46042E11E445}" type="datetime1">
              <a:rPr lang="en-US" smtClean="0"/>
              <a:t>6/22/2019</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211693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58F0E3-CD7C-490A-9F0E-05254D4A228A}" type="datetime1">
              <a:rPr lang="en-US" smtClean="0"/>
              <a:t>6/22/2019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[1] https://www.infoworld.com/article/3228245/data-science/the-80-20-data-science-dilemma.html By Armand Ruiz, Contributor, InfoWorld | SEP 26, 2017 </a:t>
            </a:r>
            <a:endParaRPr lang="en-US" dirty="0"/>
          </a:p>
        </p:txBody>
      </p:sp>
      <p:sp>
        <p:nvSpPr>
          <p:cNvPr id="7" name="Slide Number Placeholder 6"/>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74168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A35E0E-74FC-4271-917A-055E84766B5A}" type="datetime1">
              <a:rPr lang="en-US" smtClean="0"/>
              <a:t>6/22/2019</a:t>
            </a:fld>
            <a:endParaRPr lang="en-US"/>
          </a:p>
        </p:txBody>
      </p:sp>
      <p:sp>
        <p:nvSpPr>
          <p:cNvPr id="9" name="Slide Number Placeholder 8"/>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96210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9306CB-2B68-4E79-8CC9-54331A24CE9E}" type="datetime1">
              <a:rPr lang="en-US" smtClean="0"/>
              <a:t>6/22/2019</a:t>
            </a:fld>
            <a:endParaRPr lang="en-US"/>
          </a:p>
        </p:txBody>
      </p:sp>
      <p:sp>
        <p:nvSpPr>
          <p:cNvPr id="5" name="Slide Number Placeholder 4"/>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4970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42670A-D829-477D-8C1F-F91288B96917}" type="datetime1">
              <a:rPr lang="en-US" smtClean="0"/>
              <a:t>6/22/2019</a:t>
            </a:fld>
            <a:endParaRPr lang="en-US"/>
          </a:p>
        </p:txBody>
      </p:sp>
      <p:sp>
        <p:nvSpPr>
          <p:cNvPr id="4" name="Slide Number Placeholder 3"/>
          <p:cNvSpPr>
            <a:spLocks noGrp="1"/>
          </p:cNvSpPr>
          <p:nvPr>
            <p:ph type="sldNum" sz="quarter" idx="12"/>
          </p:nvPr>
        </p:nvSpPr>
        <p:spPr/>
        <p:txBody>
          <a:bodyPr/>
          <a:lstStyle/>
          <a:p>
            <a:fld id="{4EE80491-61E8-4EFC-86E6-9B805F26923E}" type="slidenum">
              <a:rPr lang="en-US" smtClean="0"/>
              <a:t>‹#›</a:t>
            </a:fld>
            <a:endParaRPr lang="en-US" dirty="0"/>
          </a:p>
        </p:txBody>
      </p:sp>
    </p:spTree>
    <p:extLst>
      <p:ext uri="{BB962C8B-B14F-4D97-AF65-F5344CB8AC3E}">
        <p14:creationId xmlns:p14="http://schemas.microsoft.com/office/powerpoint/2010/main" val="1899800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32F652-3FA6-43B2-A06C-8D7F4BB53CCD}" type="datetime1">
              <a:rPr lang="en-US" smtClean="0"/>
              <a:t>6/22/2019</a:t>
            </a:fld>
            <a:endParaRPr lang="en-US"/>
          </a:p>
        </p:txBody>
      </p:sp>
      <p:sp>
        <p:nvSpPr>
          <p:cNvPr id="7" name="Slide Number Placeholder 6"/>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173107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CC517D-4779-4254-92DF-BC309FD2D43A}" type="datetime1">
              <a:rPr lang="en-US" smtClean="0"/>
              <a:t>6/22/2019</a:t>
            </a:fld>
            <a:endParaRPr lang="en-US"/>
          </a:p>
        </p:txBody>
      </p:sp>
      <p:sp>
        <p:nvSpPr>
          <p:cNvPr id="7" name="Slide Number Placeholder 6"/>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196608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D550-2F94-41DD-B1FA-80A6649F7F95}" type="datetime1">
              <a:rPr lang="en-US" smtClean="0"/>
              <a:t>6/22/2019</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80491-61E8-4EFC-86E6-9B805F26923E}" type="slidenum">
              <a:rPr lang="en-US" smtClean="0"/>
              <a:t>‹#›</a:t>
            </a:fld>
            <a:endParaRPr lang="en-US"/>
          </a:p>
        </p:txBody>
      </p:sp>
    </p:spTree>
    <p:extLst>
      <p:ext uri="{BB962C8B-B14F-4D97-AF65-F5344CB8AC3E}">
        <p14:creationId xmlns:p14="http://schemas.microsoft.com/office/powerpoint/2010/main" val="81378357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hyperlink" Target="https://www.techrepublic.com/article/85-of-big-data-projects-fail-but-your-developers-can-help-yours-succeed/" TargetMode="External"/><Relationship Id="rId2" Type="http://schemas.openxmlformats.org/officeDocument/2006/relationships/hyperlink" Target="https://www.infoworld.com/article/3228245/data-science/the-80-20-data-science-dilemma.html" TargetMode="Externa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jp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spe.org/en/jpt/jpt-article-detail/?art=4170"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neo4j.com/graphgist/bank-fraud-detection" TargetMode="External"/><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searchcio.techtarget.com/blog/TotalCIO/In-a-hot-RPA-market-the-rule-of-five-keeps-CIOs-focused-on-use-cases" TargetMode="External"/><Relationship Id="rId7" Type="http://schemas.openxmlformats.org/officeDocument/2006/relationships/image" Target="../media/image5.emf"/><Relationship Id="rId2" Type="http://schemas.openxmlformats.org/officeDocument/2006/relationships/hyperlink" Target="https://www.forbes.com/sites/forbescommunicationscouncil/2018/08/15/how-rpa-is-changing-the-way-we-work/#579b7b911047" TargetMode="External"/><Relationship Id="rId1" Type="http://schemas.openxmlformats.org/officeDocument/2006/relationships/slideLayout" Target="../slideLayouts/slideLayout7.xml"/><Relationship Id="rId6" Type="http://schemas.openxmlformats.org/officeDocument/2006/relationships/hyperlink" Target="https://internetofthingsagenda.techtarget.com/definition/robotic-process-automation" TargetMode="External"/><Relationship Id="rId5" Type="http://schemas.openxmlformats.org/officeDocument/2006/relationships/hyperlink" Target="https://www2.deloitte.com/content/dam/Deloitte/us/Documents/process-and-operations/us-sdt-process-automation.pdf" TargetMode="External"/><Relationship Id="rId4" Type="http://schemas.openxmlformats.org/officeDocument/2006/relationships/hyperlink" Target="https://www.mckinsey.com/industries/financial-services/our-insights/the-value-of-robotic-process-automat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chameleonmetadata/DATAx_NYC_2019" TargetMode="External"/><Relationship Id="rId2" Type="http://schemas.openxmlformats.org/officeDocument/2006/relationships/image" Target="../media/image60.jp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hyperlink" Target="mailto:ET@ChameleonMetadata.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1.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12.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 y="2210638"/>
            <a:ext cx="12191999" cy="473671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4000" b="1" dirty="0"/>
              <a:t>Building a Data Science Architecture</a:t>
            </a:r>
          </a:p>
          <a:p>
            <a:pPr>
              <a:defRPr/>
            </a:pPr>
            <a:endParaRPr lang="en-US" sz="2800" b="1" dirty="0"/>
          </a:p>
          <a:p>
            <a:pPr>
              <a:defRPr/>
            </a:pPr>
            <a:endParaRPr lang="en-US" sz="2800" b="1" dirty="0"/>
          </a:p>
          <a:p>
            <a:pPr>
              <a:defRPr/>
            </a:pPr>
            <a:endParaRPr lang="en-US" sz="2800" b="1" dirty="0"/>
          </a:p>
          <a:p>
            <a:pPr>
              <a:defRPr/>
            </a:pPr>
            <a:endParaRPr lang="en-US" sz="2800" b="1" dirty="0"/>
          </a:p>
          <a:p>
            <a:pPr>
              <a:defRPr/>
            </a:pPr>
            <a:endParaRPr lang="en-US" sz="1200" dirty="0"/>
          </a:p>
          <a:p>
            <a:pPr>
              <a:defRPr/>
            </a:pPr>
            <a:endParaRPr lang="en-US" sz="1200" dirty="0"/>
          </a:p>
          <a:p>
            <a:pPr>
              <a:spcAft>
                <a:spcPts val="600"/>
              </a:spcAft>
              <a:defRPr/>
            </a:pPr>
            <a:endParaRPr lang="en-US" sz="1800" dirty="0"/>
          </a:p>
          <a:p>
            <a:pPr>
              <a:defRPr/>
            </a:pPr>
            <a:r>
              <a:rPr lang="en-US" sz="1800" dirty="0"/>
              <a:t>12 December 2018</a:t>
            </a:r>
          </a:p>
          <a:p>
            <a:pPr>
              <a:defRPr/>
            </a:pPr>
            <a:endParaRPr lang="en-US" sz="1200" dirty="0"/>
          </a:p>
          <a:p>
            <a:pPr>
              <a:defRPr/>
            </a:pPr>
            <a:r>
              <a:rPr lang="en-US" sz="1200" u="sng" dirty="0"/>
              <a:t>Presented By</a:t>
            </a:r>
            <a:r>
              <a:rPr lang="en-US" sz="1200" dirty="0"/>
              <a:t>:</a:t>
            </a:r>
          </a:p>
          <a:p>
            <a:pPr>
              <a:spcBef>
                <a:spcPts val="400"/>
              </a:spcBef>
              <a:defRPr/>
            </a:pPr>
            <a:r>
              <a:rPr lang="en-US" sz="1200" dirty="0"/>
              <a:t> </a:t>
            </a:r>
          </a:p>
          <a:p>
            <a:pPr>
              <a:defRPr/>
            </a:pPr>
            <a:r>
              <a:rPr lang="en-US" sz="1200" dirty="0"/>
              <a:t>Eric Thornton</a:t>
            </a:r>
          </a:p>
          <a:p>
            <a:pPr>
              <a:defRPr/>
            </a:pPr>
            <a:endParaRPr lang="en-US" sz="2000" dirty="0"/>
          </a:p>
          <a:p>
            <a:pPr>
              <a:defRPr/>
            </a:pPr>
            <a:r>
              <a:rPr lang="en-US" sz="1200" dirty="0"/>
              <a:t>For Questions, Comments or Clarifications Contact:</a:t>
            </a:r>
          </a:p>
          <a:p>
            <a:pPr>
              <a:defRPr/>
            </a:pPr>
            <a:r>
              <a:rPr lang="en-US" sz="1200" dirty="0"/>
              <a:t>ET@ChameleonMetadata.com</a:t>
            </a:r>
          </a:p>
          <a:p>
            <a:pPr marL="5083175" algn="l">
              <a:defRPr/>
            </a:pPr>
            <a:endParaRPr lang="en-US" sz="800" dirty="0"/>
          </a:p>
          <a:p>
            <a:pPr marL="5083175" algn="l">
              <a:defRPr/>
            </a:pPr>
            <a:endParaRPr lang="en-US" sz="1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527" y="455593"/>
            <a:ext cx="1676939" cy="1666392"/>
          </a:xfrm>
          <a:prstGeom prst="rect">
            <a:avLst/>
          </a:prstGeom>
        </p:spPr>
      </p:pic>
      <p:pic>
        <p:nvPicPr>
          <p:cNvPr id="3" name="Picture 2">
            <a:extLst>
              <a:ext uri="{FF2B5EF4-FFF2-40B4-BE49-F238E27FC236}">
                <a16:creationId xmlns:a16="http://schemas.microsoft.com/office/drawing/2014/main" id="{0D8F276E-84FD-4A1C-98CE-8D7CAA56346F}"/>
              </a:ext>
            </a:extLst>
          </p:cNvPr>
          <p:cNvPicPr>
            <a:picLocks noChangeAspect="1"/>
          </p:cNvPicPr>
          <p:nvPr/>
        </p:nvPicPr>
        <p:blipFill>
          <a:blip r:embed="rId3"/>
          <a:stretch>
            <a:fillRect/>
          </a:stretch>
        </p:blipFill>
        <p:spPr>
          <a:xfrm>
            <a:off x="2226895" y="3028232"/>
            <a:ext cx="7738210" cy="1839331"/>
          </a:xfrm>
          <a:prstGeom prst="rect">
            <a:avLst/>
          </a:prstGeom>
        </p:spPr>
      </p:pic>
    </p:spTree>
    <p:extLst>
      <p:ext uri="{BB962C8B-B14F-4D97-AF65-F5344CB8AC3E}">
        <p14:creationId xmlns:p14="http://schemas.microsoft.com/office/powerpoint/2010/main" val="48056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Number Placeholder 3"/>
          <p:cNvSpPr txBox="1">
            <a:spLocks noGrp="1"/>
          </p:cNvSpPr>
          <p:nvPr/>
        </p:nvSpPr>
        <p:spPr bwMode="auto">
          <a:xfrm>
            <a:off x="8382000" y="6553201"/>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0"/>
              </a:spcBef>
              <a:defRPr sz="1200">
                <a:solidFill>
                  <a:schemeClr val="tx1"/>
                </a:solidFill>
                <a:latin typeface="Arial" panose="020B0604020202020204" pitchFamily="34" charset="0"/>
              </a:defRPr>
            </a:lvl1pPr>
            <a:lvl2pPr marL="742950" indent="-285750" algn="l" eaLnBrk="0" hangingPunct="0">
              <a:spcBef>
                <a:spcPct val="0"/>
              </a:spcBef>
              <a:defRPr sz="1200">
                <a:solidFill>
                  <a:schemeClr val="tx1"/>
                </a:solidFill>
                <a:latin typeface="Arial" panose="020B0604020202020204" pitchFamily="34" charset="0"/>
              </a:defRPr>
            </a:lvl2pPr>
            <a:lvl3pPr marL="1143000" indent="-228600" algn="l" eaLnBrk="0" hangingPunct="0">
              <a:spcBef>
                <a:spcPct val="0"/>
              </a:spcBef>
              <a:defRPr sz="1200">
                <a:solidFill>
                  <a:schemeClr val="tx1"/>
                </a:solidFill>
                <a:latin typeface="Arial" panose="020B0604020202020204" pitchFamily="34" charset="0"/>
              </a:defRPr>
            </a:lvl3pPr>
            <a:lvl4pPr marL="1600200" indent="-228600" algn="l" eaLnBrk="0" hangingPunct="0">
              <a:spcBef>
                <a:spcPct val="0"/>
              </a:spcBef>
              <a:defRPr sz="1200">
                <a:solidFill>
                  <a:schemeClr val="tx1"/>
                </a:solidFill>
                <a:latin typeface="Arial" panose="020B0604020202020204" pitchFamily="34" charset="0"/>
              </a:defRPr>
            </a:lvl4pPr>
            <a:lvl5pPr marL="2057400" indent="-228600" algn="l" eaLnBrk="0" hangingPunct="0">
              <a:spcBef>
                <a:spcPct val="0"/>
              </a:spcBef>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algn="r" eaLnBrk="1" hangingPunct="1"/>
            <a:fld id="{21B79C2F-1E6F-4D78-AF5D-C5CCE36973EA}" type="slidenum">
              <a:rPr lang="en-US" altLang="en-US" sz="1000">
                <a:solidFill>
                  <a:srgbClr val="5E829C"/>
                </a:solidFill>
                <a:latin typeface="Trebuchet MS" panose="020B0603020202020204" pitchFamily="34" charset="0"/>
              </a:rPr>
              <a:pPr algn="r" eaLnBrk="1" hangingPunct="1"/>
              <a:t>10</a:t>
            </a:fld>
            <a:endParaRPr lang="en-US" altLang="en-US" sz="1000" dirty="0">
              <a:solidFill>
                <a:srgbClr val="5E829C"/>
              </a:solidFill>
              <a:latin typeface="Trebuchet MS" panose="020B0603020202020204" pitchFamily="34" charset="0"/>
            </a:endParaRPr>
          </a:p>
        </p:txBody>
      </p:sp>
      <p:sp>
        <p:nvSpPr>
          <p:cNvPr id="10" name="Rectangle 5"/>
          <p:cNvSpPr txBox="1">
            <a:spLocks noChangeArrowheads="1"/>
          </p:cNvSpPr>
          <p:nvPr/>
        </p:nvSpPr>
        <p:spPr>
          <a:xfrm>
            <a:off x="552450" y="617872"/>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Taxonomies: Common Product Hierarchy Levels</a:t>
            </a:r>
            <a:endParaRPr lang="en-US" altLang="en-US" sz="2800" b="1" dirty="0"/>
          </a:p>
        </p:txBody>
      </p:sp>
      <p:sp>
        <p:nvSpPr>
          <p:cNvPr id="5" name="Text Box 5"/>
          <p:cNvSpPr txBox="1">
            <a:spLocks noChangeArrowheads="1"/>
          </p:cNvSpPr>
          <p:nvPr/>
        </p:nvSpPr>
        <p:spPr bwMode="auto">
          <a:xfrm>
            <a:off x="443012" y="1637135"/>
            <a:ext cx="11630115" cy="5401479"/>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r>
              <a:rPr lang="en-US" sz="2000" dirty="0"/>
              <a:t>Each product is related to certain other products. The product hierarchy stretches from basic needs to particular items that satisfy those needs. There are 7 product hierarchy types which are most common:</a:t>
            </a:r>
          </a:p>
          <a:p>
            <a:pPr fontAlgn="base"/>
            <a:endParaRPr lang="en-US" sz="1600" dirty="0"/>
          </a:p>
          <a:p>
            <a:pPr marL="342900" indent="-342900" fontAlgn="base">
              <a:spcAft>
                <a:spcPts val="600"/>
              </a:spcAft>
              <a:buFont typeface="+mj-lt"/>
              <a:buAutoNum type="arabicPeriod"/>
            </a:pPr>
            <a:r>
              <a:rPr lang="en-US" b="1" i="1" u="sng" dirty="0"/>
              <a:t>Need family</a:t>
            </a:r>
            <a:r>
              <a:rPr lang="en-US" sz="1600" b="1" dirty="0"/>
              <a:t>: </a:t>
            </a:r>
            <a:r>
              <a:rPr lang="en-US" sz="1600" dirty="0"/>
              <a:t>The core need that underlines the existence of a product family. Let us consider </a:t>
            </a:r>
            <a:r>
              <a:rPr lang="en-US" sz="1600" i="1" dirty="0">
                <a:solidFill>
                  <a:schemeClr val="accent2"/>
                </a:solidFill>
              </a:rPr>
              <a:t>Food</a:t>
            </a:r>
            <a:r>
              <a:rPr lang="en-US" sz="1600" dirty="0"/>
              <a:t> as one of needs.</a:t>
            </a:r>
          </a:p>
          <a:p>
            <a:pPr marL="342900" indent="-342900" fontAlgn="base">
              <a:spcAft>
                <a:spcPts val="600"/>
              </a:spcAft>
              <a:buFont typeface="+mj-lt"/>
              <a:buAutoNum type="arabicPeriod"/>
            </a:pPr>
            <a:r>
              <a:rPr lang="en-US" b="1" i="1" u="sng" dirty="0"/>
              <a:t>Product family</a:t>
            </a:r>
            <a:r>
              <a:rPr lang="en-US" sz="1600" b="1" dirty="0"/>
              <a:t>: </a:t>
            </a:r>
            <a:r>
              <a:rPr lang="en-US" sz="1600" dirty="0"/>
              <a:t>All the product classes that can satisfy a core need with reasonable effectiveness. For example, all of the products like </a:t>
            </a:r>
            <a:r>
              <a:rPr lang="en-US" sz="1600" i="1" dirty="0">
                <a:solidFill>
                  <a:schemeClr val="accent2"/>
                </a:solidFill>
              </a:rPr>
              <a:t>Frozen</a:t>
            </a:r>
            <a:r>
              <a:rPr lang="en-US" sz="1600" i="1" dirty="0"/>
              <a:t>, </a:t>
            </a:r>
            <a:r>
              <a:rPr lang="en-US" sz="1600" i="1" dirty="0">
                <a:solidFill>
                  <a:schemeClr val="accent2"/>
                </a:solidFill>
              </a:rPr>
              <a:t>Bakery </a:t>
            </a:r>
            <a:r>
              <a:rPr lang="en-US" sz="1600" dirty="0"/>
              <a:t>or </a:t>
            </a:r>
            <a:r>
              <a:rPr lang="en-US" sz="1600" i="1" dirty="0">
                <a:solidFill>
                  <a:schemeClr val="accent2"/>
                </a:solidFill>
              </a:rPr>
              <a:t>Drinks</a:t>
            </a:r>
            <a:r>
              <a:rPr lang="en-US" sz="1600" i="1" dirty="0"/>
              <a:t> </a:t>
            </a:r>
            <a:r>
              <a:rPr lang="en-US" sz="1600" dirty="0"/>
              <a:t>are food families.</a:t>
            </a:r>
          </a:p>
          <a:p>
            <a:pPr marL="342900" indent="-342900" fontAlgn="base">
              <a:spcAft>
                <a:spcPts val="600"/>
              </a:spcAft>
              <a:buFont typeface="+mj-lt"/>
              <a:buAutoNum type="arabicPeriod"/>
            </a:pPr>
            <a:r>
              <a:rPr lang="en-US" b="1" i="1" u="sng" dirty="0"/>
              <a:t>Product class</a:t>
            </a:r>
            <a:r>
              <a:rPr lang="en-US" sz="1600" b="1" dirty="0"/>
              <a:t>: </a:t>
            </a:r>
            <a:r>
              <a:rPr lang="en-US" sz="1600" dirty="0"/>
              <a:t>A group of products within the product family recognized as having a certain functional coherence. For instance, </a:t>
            </a:r>
            <a:r>
              <a:rPr lang="en-US" sz="1600" i="1" dirty="0">
                <a:solidFill>
                  <a:schemeClr val="accent2"/>
                </a:solidFill>
              </a:rPr>
              <a:t>Bread</a:t>
            </a:r>
            <a:r>
              <a:rPr lang="en-US" sz="1600" dirty="0"/>
              <a:t> is one product class.</a:t>
            </a:r>
          </a:p>
          <a:p>
            <a:pPr marL="342900" indent="-342900" fontAlgn="base">
              <a:spcAft>
                <a:spcPts val="600"/>
              </a:spcAft>
              <a:buFont typeface="+mj-lt"/>
              <a:buAutoNum type="arabicPeriod"/>
            </a:pPr>
            <a:r>
              <a:rPr lang="en-US" b="1" i="1" u="sng" dirty="0"/>
              <a:t>Product line</a:t>
            </a:r>
            <a:r>
              <a:rPr lang="en-US" sz="1600" b="1" dirty="0"/>
              <a:t>: </a:t>
            </a:r>
            <a:r>
              <a:rPr lang="en-US" sz="1600" dirty="0"/>
              <a:t>A group of products within a product class that are closely related because they perform a similar function, are sold to the same customer groups, are marketed through the same channels or fall within given price range. For instance, </a:t>
            </a:r>
            <a:r>
              <a:rPr lang="en-US" sz="1600" i="1" dirty="0">
                <a:solidFill>
                  <a:schemeClr val="accent2"/>
                </a:solidFill>
              </a:rPr>
              <a:t>Pasta</a:t>
            </a:r>
            <a:r>
              <a:rPr lang="en-US" sz="1600" dirty="0"/>
              <a:t> is one product line.</a:t>
            </a:r>
          </a:p>
          <a:p>
            <a:pPr marL="342900" indent="-342900" fontAlgn="base">
              <a:spcAft>
                <a:spcPts val="600"/>
              </a:spcAft>
              <a:buFont typeface="+mj-lt"/>
              <a:buAutoNum type="arabicPeriod"/>
            </a:pPr>
            <a:r>
              <a:rPr lang="en-US" b="1" i="1" u="sng" dirty="0"/>
              <a:t>Product type</a:t>
            </a:r>
            <a:r>
              <a:rPr lang="en-US" sz="1600" b="1" dirty="0"/>
              <a:t>: </a:t>
            </a:r>
            <a:r>
              <a:rPr lang="en-US" sz="1600" dirty="0"/>
              <a:t>A group of items within a product line that share one of several possible forms of the product. For instance, </a:t>
            </a:r>
            <a:r>
              <a:rPr lang="en-US" sz="1600" i="1" dirty="0">
                <a:solidFill>
                  <a:schemeClr val="accent2"/>
                </a:solidFill>
              </a:rPr>
              <a:t>Macaroni  </a:t>
            </a:r>
            <a:r>
              <a:rPr lang="en-US" sz="1600" dirty="0"/>
              <a:t>is one product type.</a:t>
            </a:r>
          </a:p>
          <a:p>
            <a:pPr marL="342900" indent="-342900" fontAlgn="base">
              <a:spcAft>
                <a:spcPts val="600"/>
              </a:spcAft>
              <a:buFont typeface="+mj-lt"/>
              <a:buAutoNum type="arabicPeriod"/>
            </a:pPr>
            <a:r>
              <a:rPr lang="en-US" b="1" i="1" u="sng" dirty="0"/>
              <a:t>Brand</a:t>
            </a:r>
            <a:r>
              <a:rPr lang="en-US" sz="1600" b="1" dirty="0"/>
              <a:t>: </a:t>
            </a:r>
            <a:r>
              <a:rPr lang="en-US" sz="1600" dirty="0"/>
              <a:t>The name associated with one or more items in the product line that is used to identity the source or character of the items. For example, </a:t>
            </a:r>
            <a:r>
              <a:rPr lang="en-US" sz="1600" i="1" dirty="0" err="1">
                <a:solidFill>
                  <a:schemeClr val="accent2"/>
                </a:solidFill>
              </a:rPr>
              <a:t>Bertolli</a:t>
            </a:r>
            <a:r>
              <a:rPr lang="en-US" sz="1600" dirty="0"/>
              <a:t> is one brand of Pasta.</a:t>
            </a:r>
          </a:p>
          <a:p>
            <a:pPr marL="342900" indent="-342900" fontAlgn="base">
              <a:spcAft>
                <a:spcPts val="600"/>
              </a:spcAft>
              <a:buFont typeface="+mj-lt"/>
              <a:buAutoNum type="arabicPeriod"/>
            </a:pPr>
            <a:r>
              <a:rPr lang="en-US" b="1" i="1" u="sng" dirty="0"/>
              <a:t>Item/stock-keeping unit/product variant</a:t>
            </a:r>
            <a:r>
              <a:rPr lang="en-US" sz="1600" b="1" dirty="0"/>
              <a:t>: </a:t>
            </a:r>
            <a:r>
              <a:rPr lang="en-US" sz="1600" dirty="0"/>
              <a:t>A distinct unit within a brand or product line distinguishable by size, price, appearance or some other attributes. For instance </a:t>
            </a:r>
            <a:r>
              <a:rPr lang="en-US" sz="1600" i="1" dirty="0">
                <a:solidFill>
                  <a:schemeClr val="accent2"/>
                </a:solidFill>
              </a:rPr>
              <a:t>Long, Lasagna </a:t>
            </a:r>
            <a:r>
              <a:rPr lang="en-US" sz="1600" i="1" dirty="0"/>
              <a:t>and </a:t>
            </a:r>
            <a:r>
              <a:rPr lang="en-US" sz="1600" i="1" dirty="0">
                <a:solidFill>
                  <a:schemeClr val="accent2"/>
                </a:solidFill>
              </a:rPr>
              <a:t> Spaghetti </a:t>
            </a:r>
            <a:r>
              <a:rPr lang="en-US" sz="1600" dirty="0"/>
              <a:t>are various items under Pasta top product type.</a:t>
            </a:r>
          </a:p>
          <a:p>
            <a:endParaRPr lang="en-US" altLang="en-US" sz="1600" dirty="0"/>
          </a:p>
        </p:txBody>
      </p:sp>
      <p:sp>
        <p:nvSpPr>
          <p:cNvPr id="6" name="Rectangle 5">
            <a:extLst>
              <a:ext uri="{FF2B5EF4-FFF2-40B4-BE49-F238E27FC236}">
                <a16:creationId xmlns:a16="http://schemas.microsoft.com/office/drawing/2014/main" id="{7DA71C00-95A2-4F4A-9768-052473F33203}"/>
              </a:ext>
            </a:extLst>
          </p:cNvPr>
          <p:cNvSpPr txBox="1">
            <a:spLocks noChangeArrowheads="1"/>
          </p:cNvSpPr>
          <p:nvPr/>
        </p:nvSpPr>
        <p:spPr>
          <a:xfrm>
            <a:off x="552450" y="-280"/>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Describing Business Concepts Is Hard</a:t>
            </a:r>
          </a:p>
        </p:txBody>
      </p:sp>
      <p:sp>
        <p:nvSpPr>
          <p:cNvPr id="7" name="Rectangle 6">
            <a:extLst>
              <a:ext uri="{FF2B5EF4-FFF2-40B4-BE49-F238E27FC236}">
                <a16:creationId xmlns:a16="http://schemas.microsoft.com/office/drawing/2014/main" id="{C09765D3-345E-41DF-BD9E-E0103BD728B4}"/>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170147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Number Placeholder 3"/>
          <p:cNvSpPr txBox="1">
            <a:spLocks noGrp="1"/>
          </p:cNvSpPr>
          <p:nvPr/>
        </p:nvSpPr>
        <p:spPr bwMode="auto">
          <a:xfrm>
            <a:off x="8382000" y="6553201"/>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0"/>
              </a:spcBef>
              <a:defRPr sz="1200">
                <a:solidFill>
                  <a:schemeClr val="tx1"/>
                </a:solidFill>
                <a:latin typeface="Arial" panose="020B0604020202020204" pitchFamily="34" charset="0"/>
              </a:defRPr>
            </a:lvl1pPr>
            <a:lvl2pPr marL="742950" indent="-285750" algn="l" eaLnBrk="0" hangingPunct="0">
              <a:spcBef>
                <a:spcPct val="0"/>
              </a:spcBef>
              <a:defRPr sz="1200">
                <a:solidFill>
                  <a:schemeClr val="tx1"/>
                </a:solidFill>
                <a:latin typeface="Arial" panose="020B0604020202020204" pitchFamily="34" charset="0"/>
              </a:defRPr>
            </a:lvl2pPr>
            <a:lvl3pPr marL="1143000" indent="-228600" algn="l" eaLnBrk="0" hangingPunct="0">
              <a:spcBef>
                <a:spcPct val="0"/>
              </a:spcBef>
              <a:defRPr sz="1200">
                <a:solidFill>
                  <a:schemeClr val="tx1"/>
                </a:solidFill>
                <a:latin typeface="Arial" panose="020B0604020202020204" pitchFamily="34" charset="0"/>
              </a:defRPr>
            </a:lvl3pPr>
            <a:lvl4pPr marL="1600200" indent="-228600" algn="l" eaLnBrk="0" hangingPunct="0">
              <a:spcBef>
                <a:spcPct val="0"/>
              </a:spcBef>
              <a:defRPr sz="1200">
                <a:solidFill>
                  <a:schemeClr val="tx1"/>
                </a:solidFill>
                <a:latin typeface="Arial" panose="020B0604020202020204" pitchFamily="34" charset="0"/>
              </a:defRPr>
            </a:lvl4pPr>
            <a:lvl5pPr marL="2057400" indent="-228600" algn="l" eaLnBrk="0" hangingPunct="0">
              <a:spcBef>
                <a:spcPct val="0"/>
              </a:spcBef>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algn="r" eaLnBrk="1" hangingPunct="1"/>
            <a:fld id="{21B79C2F-1E6F-4D78-AF5D-C5CCE36973EA}" type="slidenum">
              <a:rPr lang="en-US" altLang="en-US" sz="1000">
                <a:solidFill>
                  <a:srgbClr val="5E829C"/>
                </a:solidFill>
                <a:latin typeface="Trebuchet MS" panose="020B0603020202020204" pitchFamily="34" charset="0"/>
              </a:rPr>
              <a:pPr algn="r" eaLnBrk="1" hangingPunct="1"/>
              <a:t>11</a:t>
            </a:fld>
            <a:endParaRPr lang="en-US" altLang="en-US" sz="1000" dirty="0">
              <a:solidFill>
                <a:srgbClr val="5E829C"/>
              </a:solidFill>
              <a:latin typeface="Trebuchet MS" panose="020B0603020202020204" pitchFamily="34" charset="0"/>
            </a:endParaRPr>
          </a:p>
        </p:txBody>
      </p:sp>
      <p:sp>
        <p:nvSpPr>
          <p:cNvPr id="6" name="Text Box 5"/>
          <p:cNvSpPr txBox="1">
            <a:spLocks noChangeArrowheads="1"/>
          </p:cNvSpPr>
          <p:nvPr/>
        </p:nvSpPr>
        <p:spPr bwMode="auto">
          <a:xfrm>
            <a:off x="561885" y="896471"/>
            <a:ext cx="11325316" cy="2539157"/>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r>
              <a:rPr lang="en-US" sz="2000" dirty="0"/>
              <a:t>But organizations often also group the same products into their own distinct ‘units’ because of marketing, technical or end-use considerations.  The four most common, non-technical hierarchy types would be:</a:t>
            </a:r>
          </a:p>
          <a:p>
            <a:pPr fontAlgn="base"/>
            <a:endParaRPr lang="en-US" sz="1600" dirty="0"/>
          </a:p>
          <a:p>
            <a:pPr marL="342900" indent="-342900" fontAlgn="base">
              <a:spcAft>
                <a:spcPts val="600"/>
              </a:spcAft>
              <a:buFont typeface="+mj-lt"/>
              <a:buAutoNum type="arabicPeriod"/>
            </a:pPr>
            <a:r>
              <a:rPr lang="en-US" b="1" i="1" u="sng" dirty="0"/>
              <a:t>Width</a:t>
            </a:r>
            <a:r>
              <a:rPr lang="en-US" sz="1600" b="1" i="1" dirty="0"/>
              <a:t>:</a:t>
            </a:r>
            <a:r>
              <a:rPr lang="en-US" sz="1600" b="1" dirty="0"/>
              <a:t> </a:t>
            </a:r>
            <a:r>
              <a:rPr lang="en-US" sz="1600" dirty="0"/>
              <a:t>This refers to how many different product lines the company carries.</a:t>
            </a:r>
            <a:endParaRPr lang="en-US" sz="1600" i="1" u="sng" dirty="0"/>
          </a:p>
          <a:p>
            <a:pPr marL="342900" indent="-342900" fontAlgn="base">
              <a:spcAft>
                <a:spcPts val="600"/>
              </a:spcAft>
              <a:buFont typeface="+mj-lt"/>
              <a:buAutoNum type="arabicPeriod"/>
            </a:pPr>
            <a:r>
              <a:rPr lang="en-US" b="1" i="1" u="sng" dirty="0"/>
              <a:t>Depth</a:t>
            </a:r>
            <a:r>
              <a:rPr lang="en-US" sz="1600" b="1" i="1" dirty="0"/>
              <a:t>:</a:t>
            </a:r>
            <a:r>
              <a:rPr lang="en-US" sz="1600" b="1" dirty="0"/>
              <a:t> </a:t>
            </a:r>
            <a:r>
              <a:rPr lang="en-US" sz="1600" dirty="0"/>
              <a:t>This refers to how many variants, shades, models, pack sizes etc. are offered of each product in the line</a:t>
            </a:r>
            <a:endParaRPr lang="en-US" sz="1600" i="1" u="sng" dirty="0"/>
          </a:p>
          <a:p>
            <a:pPr marL="342900" indent="-342900" fontAlgn="base">
              <a:spcAft>
                <a:spcPts val="600"/>
              </a:spcAft>
              <a:buFont typeface="+mj-lt"/>
              <a:buAutoNum type="arabicPeriod"/>
            </a:pPr>
            <a:r>
              <a:rPr lang="en-US" b="1" i="1" u="sng" dirty="0"/>
              <a:t>Length</a:t>
            </a:r>
            <a:r>
              <a:rPr lang="en-US" sz="1600" b="1" i="1" dirty="0"/>
              <a:t>:</a:t>
            </a:r>
            <a:r>
              <a:rPr lang="en-US" sz="1600" b="1" dirty="0"/>
              <a:t> </a:t>
            </a:r>
            <a:r>
              <a:rPr lang="en-US" sz="1600" dirty="0"/>
              <a:t>This refers to the total number of items in the mix.</a:t>
            </a:r>
            <a:endParaRPr lang="en-US" sz="1600" i="1" u="sng" dirty="0"/>
          </a:p>
          <a:p>
            <a:pPr marL="342900" indent="-342900" fontAlgn="base">
              <a:spcAft>
                <a:spcPts val="600"/>
              </a:spcAft>
              <a:buFont typeface="+mj-lt"/>
              <a:buAutoNum type="arabicPeriod"/>
            </a:pPr>
            <a:r>
              <a:rPr lang="en-US" b="1" i="1" u="sng" dirty="0"/>
              <a:t>Consistency</a:t>
            </a:r>
            <a:r>
              <a:rPr lang="en-US" sz="1600" b="1" i="1" dirty="0"/>
              <a:t>:</a:t>
            </a:r>
            <a:r>
              <a:rPr lang="en-US" sz="1600" b="1" dirty="0"/>
              <a:t> </a:t>
            </a:r>
            <a:r>
              <a:rPr lang="en-US" sz="1600" dirty="0"/>
              <a:t>This refers to how closely the various product lines are related in end use, production requirements, distribution channels or some other way.</a:t>
            </a:r>
            <a:endParaRPr lang="en-US" altLang="en-US" sz="1600" dirty="0"/>
          </a:p>
        </p:txBody>
      </p:sp>
      <p:sp>
        <p:nvSpPr>
          <p:cNvPr id="10" name="Rectangle 5"/>
          <p:cNvSpPr txBox="1">
            <a:spLocks noChangeArrowheads="1"/>
          </p:cNvSpPr>
          <p:nvPr/>
        </p:nvSpPr>
        <p:spPr>
          <a:xfrm>
            <a:off x="552450" y="174529"/>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Taxonomies: </a:t>
            </a:r>
            <a:r>
              <a:rPr lang="en-US" sz="3600" dirty="0"/>
              <a:t>Product Mix and Product Lines</a:t>
            </a:r>
            <a:endParaRPr lang="en-US" altLang="en-US" sz="3600" b="1" dirty="0"/>
          </a:p>
        </p:txBody>
      </p:sp>
      <p:sp>
        <p:nvSpPr>
          <p:cNvPr id="5" name="Text Box 5"/>
          <p:cNvSpPr txBox="1">
            <a:spLocks noChangeArrowheads="1"/>
          </p:cNvSpPr>
          <p:nvPr/>
        </p:nvSpPr>
        <p:spPr bwMode="auto">
          <a:xfrm>
            <a:off x="561885" y="3659746"/>
            <a:ext cx="11325316" cy="707886"/>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r>
              <a:rPr lang="en-US" sz="2000" dirty="0">
                <a:solidFill>
                  <a:srgbClr val="FFC000"/>
                </a:solidFill>
              </a:rPr>
              <a:t>Regardless the specifics, companies end up grouping their products, people, process, organizations and locations in a lot of different ways based on the unique needs of the many different groups using it.</a:t>
            </a:r>
          </a:p>
        </p:txBody>
      </p:sp>
      <p:sp>
        <p:nvSpPr>
          <p:cNvPr id="7" name="Rectangle 6">
            <a:extLst>
              <a:ext uri="{FF2B5EF4-FFF2-40B4-BE49-F238E27FC236}">
                <a16:creationId xmlns:a16="http://schemas.microsoft.com/office/drawing/2014/main" id="{E44A922E-9743-4391-AB6F-EB2A490ABA36}"/>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408384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860C60A6-D09A-4CA7-AEF3-2D98C665896F}"/>
              </a:ext>
            </a:extLst>
          </p:cNvPr>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pic>
        <p:nvPicPr>
          <p:cNvPr id="5" name="Picture 2">
            <a:extLst>
              <a:ext uri="{FF2B5EF4-FFF2-40B4-BE49-F238E27FC236}">
                <a16:creationId xmlns:a16="http://schemas.microsoft.com/office/drawing/2014/main" id="{C76F8713-4C88-4408-B511-23A49AA62CF4}"/>
              </a:ext>
            </a:extLst>
          </p:cNvPr>
          <p:cNvPicPr>
            <a:picLocks noChangeAspect="1" noChangeArrowheads="1"/>
          </p:cNvPicPr>
          <p:nvPr/>
        </p:nvPicPr>
        <p:blipFill>
          <a:blip r:embed="rId2" cstate="print"/>
          <a:srcRect/>
          <a:stretch>
            <a:fillRect/>
          </a:stretch>
        </p:blipFill>
        <p:spPr bwMode="auto">
          <a:xfrm>
            <a:off x="1524000" y="1872257"/>
            <a:ext cx="6228184" cy="4650784"/>
          </a:xfrm>
          <a:prstGeom prst="rect">
            <a:avLst/>
          </a:prstGeom>
          <a:noFill/>
          <a:ln w="9525">
            <a:noFill/>
            <a:miter lim="800000"/>
            <a:headEnd/>
            <a:tailEnd/>
          </a:ln>
        </p:spPr>
      </p:pic>
      <p:pic>
        <p:nvPicPr>
          <p:cNvPr id="6" name="Picture 5">
            <a:extLst>
              <a:ext uri="{FF2B5EF4-FFF2-40B4-BE49-F238E27FC236}">
                <a16:creationId xmlns:a16="http://schemas.microsoft.com/office/drawing/2014/main" id="{50A3BF02-5BC8-4030-AB1A-1D86C5003C9F}"/>
              </a:ext>
            </a:extLst>
          </p:cNvPr>
          <p:cNvPicPr>
            <a:picLocks noChangeAspect="1" noChangeArrowheads="1"/>
          </p:cNvPicPr>
          <p:nvPr/>
        </p:nvPicPr>
        <p:blipFill>
          <a:blip r:embed="rId3" cstate="print"/>
          <a:srcRect/>
          <a:stretch>
            <a:fillRect/>
          </a:stretch>
        </p:blipFill>
        <p:spPr bwMode="auto">
          <a:xfrm>
            <a:off x="7817728" y="1861789"/>
            <a:ext cx="2771800" cy="2104343"/>
          </a:xfrm>
          <a:prstGeom prst="rect">
            <a:avLst/>
          </a:prstGeom>
          <a:noFill/>
          <a:ln w="9525">
            <a:noFill/>
            <a:miter lim="800000"/>
            <a:headEnd/>
            <a:tailEnd/>
          </a:ln>
        </p:spPr>
      </p:pic>
      <p:pic>
        <p:nvPicPr>
          <p:cNvPr id="7" name="Picture 6">
            <a:extLst>
              <a:ext uri="{FF2B5EF4-FFF2-40B4-BE49-F238E27FC236}">
                <a16:creationId xmlns:a16="http://schemas.microsoft.com/office/drawing/2014/main" id="{F451C0B5-95BE-4DD0-A48F-7F9A98EAF232}"/>
              </a:ext>
            </a:extLst>
          </p:cNvPr>
          <p:cNvPicPr>
            <a:picLocks noChangeAspect="1" noChangeArrowheads="1"/>
          </p:cNvPicPr>
          <p:nvPr/>
        </p:nvPicPr>
        <p:blipFill>
          <a:blip r:embed="rId4" cstate="print"/>
          <a:srcRect/>
          <a:stretch>
            <a:fillRect/>
          </a:stretch>
        </p:blipFill>
        <p:spPr bwMode="auto">
          <a:xfrm>
            <a:off x="7856232" y="4347861"/>
            <a:ext cx="2683321" cy="1062339"/>
          </a:xfrm>
          <a:prstGeom prst="rect">
            <a:avLst/>
          </a:prstGeom>
          <a:noFill/>
          <a:ln w="9525">
            <a:noFill/>
            <a:miter lim="800000"/>
            <a:headEnd/>
            <a:tailEnd/>
          </a:ln>
        </p:spPr>
      </p:pic>
      <p:sp>
        <p:nvSpPr>
          <p:cNvPr id="8" name="Tekstboks 26">
            <a:extLst>
              <a:ext uri="{FF2B5EF4-FFF2-40B4-BE49-F238E27FC236}">
                <a16:creationId xmlns:a16="http://schemas.microsoft.com/office/drawing/2014/main" id="{BF37903E-73F5-41F3-9705-EA611755DA06}"/>
              </a:ext>
            </a:extLst>
          </p:cNvPr>
          <p:cNvSpPr txBox="1">
            <a:spLocks noChangeArrowheads="1"/>
          </p:cNvSpPr>
          <p:nvPr/>
        </p:nvSpPr>
        <p:spPr bwMode="auto">
          <a:xfrm>
            <a:off x="1712536" y="1317193"/>
            <a:ext cx="8827016" cy="369332"/>
          </a:xfrm>
          <a:prstGeom prst="rect">
            <a:avLst/>
          </a:prstGeom>
          <a:noFill/>
          <a:ln w="9525">
            <a:noFill/>
            <a:miter lim="800000"/>
            <a:headEnd/>
            <a:tailEnd/>
          </a:ln>
        </p:spPr>
        <p:txBody>
          <a:bodyPr wrap="square">
            <a:spAutoFit/>
          </a:bodyPr>
          <a:lstStyle/>
          <a:p>
            <a:r>
              <a:rPr lang="en-US" i="1" dirty="0"/>
              <a:t>Class, Responsibility, Collaboration to start combining the two perspectives</a:t>
            </a:r>
            <a:endParaRPr lang="da-DK" sz="900" i="1" dirty="0"/>
          </a:p>
        </p:txBody>
      </p:sp>
      <p:sp>
        <p:nvSpPr>
          <p:cNvPr id="9" name="Rectangle 5">
            <a:extLst>
              <a:ext uri="{FF2B5EF4-FFF2-40B4-BE49-F238E27FC236}">
                <a16:creationId xmlns:a16="http://schemas.microsoft.com/office/drawing/2014/main" id="{D5B3C975-D8A9-4563-B03F-7D28997BF062}"/>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Class, Responsibility, Collaboration Model</a:t>
            </a:r>
          </a:p>
        </p:txBody>
      </p:sp>
      <p:sp>
        <p:nvSpPr>
          <p:cNvPr id="10" name="Rectangle 9">
            <a:extLst>
              <a:ext uri="{FF2B5EF4-FFF2-40B4-BE49-F238E27FC236}">
                <a16:creationId xmlns:a16="http://schemas.microsoft.com/office/drawing/2014/main" id="{5403A66D-5A25-463A-8090-E554AE4588CC}"/>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479113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D5B3C975-D8A9-4563-B03F-7D28997BF062}"/>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SBVR</a:t>
            </a:r>
          </a:p>
        </p:txBody>
      </p:sp>
      <p:sp>
        <p:nvSpPr>
          <p:cNvPr id="10" name="Rectangle 9">
            <a:extLst>
              <a:ext uri="{FF2B5EF4-FFF2-40B4-BE49-F238E27FC236}">
                <a16:creationId xmlns:a16="http://schemas.microsoft.com/office/drawing/2014/main" id="{5403A66D-5A25-463A-8090-E554AE4588CC}"/>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pic>
        <p:nvPicPr>
          <p:cNvPr id="2" name="Picture 1">
            <a:extLst>
              <a:ext uri="{FF2B5EF4-FFF2-40B4-BE49-F238E27FC236}">
                <a16:creationId xmlns:a16="http://schemas.microsoft.com/office/drawing/2014/main" id="{1BECB95E-71AE-495D-B786-C369C0D03F3F}"/>
              </a:ext>
            </a:extLst>
          </p:cNvPr>
          <p:cNvPicPr>
            <a:picLocks noChangeAspect="1"/>
          </p:cNvPicPr>
          <p:nvPr/>
        </p:nvPicPr>
        <p:blipFill>
          <a:blip r:embed="rId2"/>
          <a:stretch>
            <a:fillRect/>
          </a:stretch>
        </p:blipFill>
        <p:spPr>
          <a:xfrm>
            <a:off x="2699004" y="786664"/>
            <a:ext cx="6793992" cy="5547700"/>
          </a:xfrm>
          <a:prstGeom prst="rect">
            <a:avLst/>
          </a:prstGeom>
        </p:spPr>
      </p:pic>
    </p:spTree>
    <p:extLst>
      <p:ext uri="{BB962C8B-B14F-4D97-AF65-F5344CB8AC3E}">
        <p14:creationId xmlns:p14="http://schemas.microsoft.com/office/powerpoint/2010/main" val="274891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8" y="0"/>
            <a:ext cx="10372487" cy="957028"/>
          </a:xfrm>
          <a:prstGeom prst="rect">
            <a:avLst/>
          </a:prstGeom>
        </p:spPr>
        <p:txBody>
          <a:bodyPr>
            <a:normAutofit fontScale="90000"/>
          </a:bodyPr>
          <a:lstStyle/>
          <a:p>
            <a:r>
              <a:rPr lang="en-US" sz="2400" dirty="0">
                <a:solidFill>
                  <a:schemeClr val="tx1"/>
                </a:solidFill>
              </a:rPr>
              <a:t>Decision Modeling Basics</a:t>
            </a:r>
            <a:br>
              <a:rPr lang="en-US" sz="2400" dirty="0">
                <a:solidFill>
                  <a:schemeClr val="tx1"/>
                </a:solidFill>
              </a:rPr>
            </a:br>
            <a:r>
              <a:rPr lang="en-US" sz="2400" dirty="0">
                <a:solidFill>
                  <a:schemeClr val="tx1"/>
                </a:solidFill>
              </a:rPr>
              <a:t>Adopting ‘Goals by Role’ to Scope Business Question Answers</a:t>
            </a:r>
            <a:br>
              <a:rPr lang="en-US" sz="2400" dirty="0">
                <a:solidFill>
                  <a:schemeClr val="tx1"/>
                </a:solidFill>
              </a:rPr>
            </a:br>
            <a:r>
              <a:rPr lang="en-US" sz="1800" i="1" dirty="0">
                <a:solidFill>
                  <a:schemeClr val="tx1"/>
                </a:solidFill>
              </a:rPr>
              <a:t>Does the question have ore than one answer ?</a:t>
            </a:r>
            <a:r>
              <a:rPr lang="en-US" sz="2400" dirty="0">
                <a:solidFill>
                  <a:schemeClr val="tx1"/>
                </a:solidFill>
              </a:rPr>
              <a:t> </a:t>
            </a:r>
          </a:p>
        </p:txBody>
      </p:sp>
      <p:pic>
        <p:nvPicPr>
          <p:cNvPr id="4" name="Picture 3"/>
          <p:cNvPicPr>
            <a:picLocks noChangeAspect="1" noChangeArrowheads="1"/>
          </p:cNvPicPr>
          <p:nvPr/>
        </p:nvPicPr>
        <p:blipFill>
          <a:blip r:embed="rId3" cstate="print"/>
          <a:srcRect/>
          <a:stretch>
            <a:fillRect/>
          </a:stretch>
        </p:blipFill>
        <p:spPr bwMode="auto">
          <a:xfrm>
            <a:off x="7121020" y="1362937"/>
            <a:ext cx="4932568" cy="5375617"/>
          </a:xfrm>
          <a:prstGeom prst="rect">
            <a:avLst/>
          </a:prstGeom>
          <a:noFill/>
          <a:ln w="9525">
            <a:noFill/>
            <a:miter lim="800000"/>
            <a:headEnd/>
            <a:tailEnd/>
          </a:ln>
        </p:spPr>
      </p:pic>
      <p:sp>
        <p:nvSpPr>
          <p:cNvPr id="7" name="Tekstboks 26">
            <a:extLst>
              <a:ext uri="{FF2B5EF4-FFF2-40B4-BE49-F238E27FC236}">
                <a16:creationId xmlns:a16="http://schemas.microsoft.com/office/drawing/2014/main" id="{D2ED5CD0-EFE0-483D-BA6D-879CB7B62139}"/>
              </a:ext>
            </a:extLst>
          </p:cNvPr>
          <p:cNvSpPr txBox="1">
            <a:spLocks noChangeArrowheads="1"/>
          </p:cNvSpPr>
          <p:nvPr/>
        </p:nvSpPr>
        <p:spPr bwMode="auto">
          <a:xfrm>
            <a:off x="138412" y="1362937"/>
            <a:ext cx="6982608" cy="4462760"/>
          </a:xfrm>
          <a:prstGeom prst="rect">
            <a:avLst/>
          </a:prstGeom>
          <a:noFill/>
          <a:ln w="9525">
            <a:noFill/>
            <a:miter lim="800000"/>
            <a:headEnd/>
            <a:tailEnd/>
          </a:ln>
        </p:spPr>
        <p:txBody>
          <a:bodyPr wrap="square">
            <a:spAutoFit/>
          </a:bodyPr>
          <a:lstStyle/>
          <a:p>
            <a:r>
              <a:rPr lang="en-US" sz="2800" b="1" i="1" dirty="0">
                <a:solidFill>
                  <a:srgbClr val="FFFF00"/>
                </a:solidFill>
              </a:rPr>
              <a:t>How is enrollment going for the Gait Rehabilitation trial </a:t>
            </a:r>
            <a:r>
              <a:rPr lang="en-US" sz="1600" b="1" i="1" dirty="0">
                <a:solidFill>
                  <a:srgbClr val="FFFF00"/>
                </a:solidFill>
              </a:rPr>
              <a:t>(ClinicalTrials.gov ID NCT03995238)</a:t>
            </a:r>
            <a:r>
              <a:rPr lang="en-US" sz="2800" b="1" i="1" dirty="0">
                <a:solidFill>
                  <a:srgbClr val="FFFF00"/>
                </a:solidFill>
              </a:rPr>
              <a:t> ?</a:t>
            </a:r>
          </a:p>
          <a:p>
            <a:endParaRPr lang="en-US" i="1" dirty="0"/>
          </a:p>
          <a:p>
            <a:r>
              <a:rPr lang="en-US" i="1" dirty="0"/>
              <a:t>The same business question is received differently based on the role of the listener </a:t>
            </a:r>
          </a:p>
          <a:p>
            <a:endParaRPr lang="en-US" sz="1200" i="1" dirty="0"/>
          </a:p>
          <a:p>
            <a:r>
              <a:rPr lang="en-US" i="1" dirty="0"/>
              <a:t>Some roles need a broad and wide set of measurements to draw a reasonable conclusion</a:t>
            </a:r>
          </a:p>
          <a:p>
            <a:endParaRPr lang="en-US" sz="1200" i="1" dirty="0"/>
          </a:p>
          <a:p>
            <a:r>
              <a:rPr lang="en-US" i="1" dirty="0"/>
              <a:t>While other roles need fewer, but very specific, granular answers.  </a:t>
            </a:r>
          </a:p>
          <a:p>
            <a:endParaRPr lang="en-US" sz="1200" b="1" i="1" dirty="0"/>
          </a:p>
          <a:p>
            <a:r>
              <a:rPr lang="en-US" i="1" dirty="0"/>
              <a:t>Do not attempt to correlate the above to simple or complex – It’s not that easy</a:t>
            </a:r>
          </a:p>
          <a:p>
            <a:endParaRPr lang="en-US" sz="1200" b="1" i="1" dirty="0"/>
          </a:p>
          <a:p>
            <a:r>
              <a:rPr lang="da-DK" i="1" dirty="0"/>
              <a:t>But, ‘broad and wide’ is typically a rubric (aggregation) comprised of many </a:t>
            </a:r>
            <a:r>
              <a:rPr lang="en-US" i="1" dirty="0"/>
              <a:t>specific, granular answers</a:t>
            </a:r>
            <a:r>
              <a:rPr lang="da-DK" i="1" dirty="0"/>
              <a:t> </a:t>
            </a:r>
          </a:p>
        </p:txBody>
      </p:sp>
    </p:spTree>
    <p:extLst>
      <p:ext uri="{BB962C8B-B14F-4D97-AF65-F5344CB8AC3E}">
        <p14:creationId xmlns:p14="http://schemas.microsoft.com/office/powerpoint/2010/main" val="2032673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591" y="109186"/>
            <a:ext cx="10245404" cy="847843"/>
          </a:xfrm>
          <a:prstGeom prst="rect">
            <a:avLst/>
          </a:prstGeom>
        </p:spPr>
        <p:txBody>
          <a:bodyPr>
            <a:normAutofit fontScale="90000"/>
          </a:bodyPr>
          <a:lstStyle/>
          <a:p>
            <a:r>
              <a:rPr lang="en-US" sz="2400" dirty="0">
                <a:solidFill>
                  <a:schemeClr val="tx1"/>
                </a:solidFill>
              </a:rPr>
              <a:t>Decision Modeling Basics</a:t>
            </a:r>
            <a:br>
              <a:rPr lang="en-US" sz="2400" dirty="0">
                <a:solidFill>
                  <a:schemeClr val="tx1"/>
                </a:solidFill>
              </a:rPr>
            </a:br>
            <a:r>
              <a:rPr lang="en-US" sz="2400" dirty="0">
                <a:solidFill>
                  <a:schemeClr val="tx1"/>
                </a:solidFill>
              </a:rPr>
              <a:t>Associating Roles with Processes</a:t>
            </a:r>
            <a:br>
              <a:rPr lang="en-US" sz="2400" dirty="0">
                <a:solidFill>
                  <a:schemeClr val="tx1"/>
                </a:solidFill>
              </a:rPr>
            </a:br>
            <a:r>
              <a:rPr lang="en-US" sz="1600" dirty="0">
                <a:solidFill>
                  <a:schemeClr val="tx1"/>
                </a:solidFill>
              </a:rPr>
              <a:t>Clinical Research Organization Example</a:t>
            </a:r>
            <a:endParaRPr lang="en-US" sz="2400" dirty="0">
              <a:solidFill>
                <a:schemeClr val="tx1"/>
              </a:solidFill>
            </a:endParaRPr>
          </a:p>
        </p:txBody>
      </p:sp>
      <p:pic>
        <p:nvPicPr>
          <p:cNvPr id="8" name="Picture 2"/>
          <p:cNvPicPr>
            <a:picLocks noChangeAspect="1" noChangeArrowheads="1"/>
          </p:cNvPicPr>
          <p:nvPr/>
        </p:nvPicPr>
        <p:blipFill>
          <a:blip r:embed="rId2" cstate="print"/>
          <a:srcRect/>
          <a:stretch>
            <a:fillRect/>
          </a:stretch>
        </p:blipFill>
        <p:spPr bwMode="auto">
          <a:xfrm>
            <a:off x="4812931" y="1380022"/>
            <a:ext cx="7146478" cy="5389267"/>
          </a:xfrm>
          <a:prstGeom prst="rect">
            <a:avLst/>
          </a:prstGeom>
          <a:noFill/>
          <a:ln w="9525">
            <a:noFill/>
            <a:miter lim="800000"/>
            <a:headEnd/>
            <a:tailEnd/>
          </a:ln>
        </p:spPr>
      </p:pic>
      <p:pic>
        <p:nvPicPr>
          <p:cNvPr id="9" name="Picture 8"/>
          <p:cNvPicPr>
            <a:picLocks noChangeAspect="1" noChangeArrowheads="1"/>
          </p:cNvPicPr>
          <p:nvPr/>
        </p:nvPicPr>
        <p:blipFill>
          <a:blip r:embed="rId3" cstate="print"/>
          <a:srcRect/>
          <a:stretch>
            <a:fillRect/>
          </a:stretch>
        </p:blipFill>
        <p:spPr bwMode="auto">
          <a:xfrm>
            <a:off x="1669798" y="1380022"/>
            <a:ext cx="1464994" cy="1596582"/>
          </a:xfrm>
          <a:prstGeom prst="rect">
            <a:avLst/>
          </a:prstGeom>
          <a:noFill/>
          <a:ln w="9525">
            <a:noFill/>
            <a:miter lim="800000"/>
            <a:headEnd/>
            <a:tailEnd/>
          </a:ln>
        </p:spPr>
      </p:pic>
      <p:sp>
        <p:nvSpPr>
          <p:cNvPr id="10" name="Tekstboks 26">
            <a:extLst>
              <a:ext uri="{FF2B5EF4-FFF2-40B4-BE49-F238E27FC236}">
                <a16:creationId xmlns:a16="http://schemas.microsoft.com/office/drawing/2014/main" id="{8EBB7FD5-76BF-4D20-AAB3-F2C5B20A3185}"/>
              </a:ext>
            </a:extLst>
          </p:cNvPr>
          <p:cNvSpPr txBox="1">
            <a:spLocks noChangeArrowheads="1"/>
          </p:cNvSpPr>
          <p:nvPr/>
        </p:nvSpPr>
        <p:spPr bwMode="auto">
          <a:xfrm>
            <a:off x="105509" y="3255051"/>
            <a:ext cx="4589584" cy="3416320"/>
          </a:xfrm>
          <a:prstGeom prst="rect">
            <a:avLst/>
          </a:prstGeom>
          <a:noFill/>
          <a:ln w="9525">
            <a:noFill/>
            <a:miter lim="800000"/>
            <a:headEnd/>
            <a:tailEnd/>
          </a:ln>
        </p:spPr>
        <p:txBody>
          <a:bodyPr wrap="square">
            <a:spAutoFit/>
          </a:bodyPr>
          <a:lstStyle/>
          <a:p>
            <a:pPr marL="177800" indent="-123825">
              <a:buFont typeface="Arial" panose="020B0604020202020204" pitchFamily="34" charset="0"/>
              <a:buChar char="•"/>
            </a:pPr>
            <a:r>
              <a:rPr lang="en-US" i="1" dirty="0"/>
              <a:t>Identify ‘broad and wide’ functions first</a:t>
            </a:r>
          </a:p>
          <a:p>
            <a:pPr marL="177800" indent="-123825">
              <a:buFont typeface="Arial" panose="020B0604020202020204" pitchFamily="34" charset="0"/>
              <a:buChar char="•"/>
            </a:pPr>
            <a:endParaRPr lang="en-US" i="1" dirty="0"/>
          </a:p>
          <a:p>
            <a:pPr marL="177800" indent="-123825">
              <a:buFont typeface="Arial" panose="020B0604020202020204" pitchFamily="34" charset="0"/>
              <a:buChar char="•"/>
            </a:pPr>
            <a:r>
              <a:rPr lang="en-US" i="1" dirty="0"/>
              <a:t>Identify the roles people will assume whilst doing their function(s)</a:t>
            </a:r>
          </a:p>
          <a:p>
            <a:pPr marL="177800" indent="-123825">
              <a:buFont typeface="Arial" panose="020B0604020202020204" pitchFamily="34" charset="0"/>
              <a:buChar char="•"/>
            </a:pPr>
            <a:endParaRPr lang="en-US" i="1" dirty="0"/>
          </a:p>
          <a:p>
            <a:pPr marL="177800" indent="-123825">
              <a:buFont typeface="Arial" panose="020B0604020202020204" pitchFamily="34" charset="0"/>
              <a:buChar char="•"/>
            </a:pPr>
            <a:r>
              <a:rPr lang="en-US" i="1" dirty="0"/>
              <a:t>The Chameleon approach maps functions to roles</a:t>
            </a:r>
          </a:p>
          <a:p>
            <a:pPr marL="177800" indent="-123825">
              <a:buFont typeface="Arial" panose="020B0604020202020204" pitchFamily="34" charset="0"/>
              <a:buChar char="•"/>
            </a:pPr>
            <a:endParaRPr lang="en-US" i="1" dirty="0"/>
          </a:p>
          <a:p>
            <a:pPr marL="177800" indent="-123825">
              <a:buFont typeface="Arial" panose="020B0604020202020204" pitchFamily="34" charset="0"/>
              <a:buChar char="•"/>
            </a:pPr>
            <a:r>
              <a:rPr lang="en-US" i="1" dirty="0"/>
              <a:t>Grey above Green performs that function</a:t>
            </a:r>
          </a:p>
          <a:p>
            <a:pPr marL="177800" indent="-123825">
              <a:buFont typeface="Arial" panose="020B0604020202020204" pitchFamily="34" charset="0"/>
              <a:buChar char="•"/>
            </a:pPr>
            <a:endParaRPr lang="en-US" i="1" dirty="0"/>
          </a:p>
          <a:p>
            <a:pPr marL="177800" indent="-123825">
              <a:buFont typeface="Arial" panose="020B0604020202020204" pitchFamily="34" charset="0"/>
              <a:buChar char="•"/>
            </a:pPr>
            <a:r>
              <a:rPr lang="en-US" i="1" dirty="0"/>
              <a:t>Grey under Green </a:t>
            </a:r>
            <a:r>
              <a:rPr lang="en-US" b="1" i="1" dirty="0">
                <a:solidFill>
                  <a:srgbClr val="FF0000"/>
                </a:solidFill>
              </a:rPr>
              <a:t>does not </a:t>
            </a:r>
            <a:r>
              <a:rPr lang="en-US" i="1" dirty="0"/>
              <a:t>perform that function</a:t>
            </a:r>
          </a:p>
        </p:txBody>
      </p:sp>
    </p:spTree>
    <p:extLst>
      <p:ext uri="{BB962C8B-B14F-4D97-AF65-F5344CB8AC3E}">
        <p14:creationId xmlns:p14="http://schemas.microsoft.com/office/powerpoint/2010/main" val="3928742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069" y="109186"/>
            <a:ext cx="10099926" cy="847843"/>
          </a:xfrm>
          <a:prstGeom prst="rect">
            <a:avLst/>
          </a:prstGeom>
        </p:spPr>
        <p:txBody>
          <a:bodyPr>
            <a:normAutofit fontScale="90000"/>
          </a:bodyPr>
          <a:lstStyle/>
          <a:p>
            <a:r>
              <a:rPr lang="en-US" sz="2400" dirty="0">
                <a:solidFill>
                  <a:schemeClr val="tx1"/>
                </a:solidFill>
              </a:rPr>
              <a:t>Decision Modeling Basics</a:t>
            </a:r>
            <a:br>
              <a:rPr lang="en-US" sz="2400" dirty="0">
                <a:solidFill>
                  <a:schemeClr val="tx1"/>
                </a:solidFill>
              </a:rPr>
            </a:br>
            <a:r>
              <a:rPr lang="en-US" sz="2400" dirty="0">
                <a:solidFill>
                  <a:schemeClr val="tx1"/>
                </a:solidFill>
              </a:rPr>
              <a:t>Associating Roles and Processes</a:t>
            </a:r>
            <a:br>
              <a:rPr lang="en-US" sz="2400" dirty="0">
                <a:solidFill>
                  <a:schemeClr val="tx1"/>
                </a:solidFill>
              </a:rPr>
            </a:br>
            <a:r>
              <a:rPr lang="en-US" sz="1600" dirty="0">
                <a:solidFill>
                  <a:schemeClr val="tx1"/>
                </a:solidFill>
              </a:rPr>
              <a:t>Clinical Research Organization Example</a:t>
            </a:r>
          </a:p>
        </p:txBody>
      </p:sp>
      <p:pic>
        <p:nvPicPr>
          <p:cNvPr id="7" name="Picture 2"/>
          <p:cNvPicPr>
            <a:picLocks noChangeAspect="1" noChangeArrowheads="1"/>
          </p:cNvPicPr>
          <p:nvPr/>
        </p:nvPicPr>
        <p:blipFill>
          <a:blip r:embed="rId2" cstate="print"/>
          <a:srcRect/>
          <a:stretch>
            <a:fillRect/>
          </a:stretch>
        </p:blipFill>
        <p:spPr bwMode="auto">
          <a:xfrm>
            <a:off x="4918442" y="1312944"/>
            <a:ext cx="7160090" cy="5392166"/>
          </a:xfrm>
          <a:prstGeom prst="rect">
            <a:avLst/>
          </a:prstGeom>
          <a:noFill/>
          <a:ln w="9525">
            <a:noFill/>
            <a:miter lim="800000"/>
            <a:headEnd/>
            <a:tailEnd/>
          </a:ln>
        </p:spPr>
      </p:pic>
      <p:pic>
        <p:nvPicPr>
          <p:cNvPr id="11" name="Picture 10">
            <a:extLst>
              <a:ext uri="{FF2B5EF4-FFF2-40B4-BE49-F238E27FC236}">
                <a16:creationId xmlns:a16="http://schemas.microsoft.com/office/drawing/2014/main" id="{31461606-6EC7-49FF-91BE-E7D4FF2EFE60}"/>
              </a:ext>
            </a:extLst>
          </p:cNvPr>
          <p:cNvPicPr>
            <a:picLocks noChangeAspect="1" noChangeArrowheads="1"/>
          </p:cNvPicPr>
          <p:nvPr/>
        </p:nvPicPr>
        <p:blipFill>
          <a:blip r:embed="rId3" cstate="print"/>
          <a:srcRect/>
          <a:stretch>
            <a:fillRect/>
          </a:stretch>
        </p:blipFill>
        <p:spPr bwMode="auto">
          <a:xfrm>
            <a:off x="1669798" y="1380022"/>
            <a:ext cx="1464994" cy="1596582"/>
          </a:xfrm>
          <a:prstGeom prst="rect">
            <a:avLst/>
          </a:prstGeom>
          <a:noFill/>
          <a:ln w="9525">
            <a:noFill/>
            <a:miter lim="800000"/>
            <a:headEnd/>
            <a:tailEnd/>
          </a:ln>
        </p:spPr>
      </p:pic>
      <p:sp>
        <p:nvSpPr>
          <p:cNvPr id="12" name="Tekstboks 26">
            <a:extLst>
              <a:ext uri="{FF2B5EF4-FFF2-40B4-BE49-F238E27FC236}">
                <a16:creationId xmlns:a16="http://schemas.microsoft.com/office/drawing/2014/main" id="{A0F8BD36-4AE7-47D8-92CD-A8F61C22116F}"/>
              </a:ext>
            </a:extLst>
          </p:cNvPr>
          <p:cNvSpPr txBox="1">
            <a:spLocks noChangeArrowheads="1"/>
          </p:cNvSpPr>
          <p:nvPr/>
        </p:nvSpPr>
        <p:spPr bwMode="auto">
          <a:xfrm>
            <a:off x="281354" y="3104124"/>
            <a:ext cx="4466491" cy="2585323"/>
          </a:xfrm>
          <a:prstGeom prst="rect">
            <a:avLst/>
          </a:prstGeom>
          <a:noFill/>
          <a:ln w="9525">
            <a:noFill/>
            <a:miter lim="800000"/>
            <a:headEnd/>
            <a:tailEnd/>
          </a:ln>
        </p:spPr>
        <p:txBody>
          <a:bodyPr wrap="square">
            <a:spAutoFit/>
          </a:bodyPr>
          <a:lstStyle/>
          <a:p>
            <a:pPr marL="107950" indent="-107950">
              <a:buFont typeface="Arial" panose="020B0604020202020204" pitchFamily="34" charset="0"/>
              <a:buChar char="•"/>
            </a:pPr>
            <a:r>
              <a:rPr lang="en-US" i="1" dirty="0"/>
              <a:t>Once the relationships between functions and roles has been agreed upon, the data required at a given function-point may be decomposed </a:t>
            </a:r>
            <a:r>
              <a:rPr lang="en-US" sz="1200" i="1" dirty="0"/>
              <a:t> (see numeric identifiers at right)</a:t>
            </a:r>
          </a:p>
          <a:p>
            <a:pPr marL="107950" indent="-107950">
              <a:buFont typeface="Arial" panose="020B0604020202020204" pitchFamily="34" charset="0"/>
              <a:buChar char="•"/>
            </a:pPr>
            <a:endParaRPr lang="en-US" i="1" dirty="0"/>
          </a:p>
          <a:p>
            <a:pPr marL="107950" indent="-107950">
              <a:buFont typeface="Arial" panose="020B0604020202020204" pitchFamily="34" charset="0"/>
              <a:buChar char="•"/>
            </a:pPr>
            <a:r>
              <a:rPr lang="en-US" i="1" dirty="0"/>
              <a:t>Think of intersection points 1-9, in circles to right, as chapters or sections in your catalog of business answers with decision models needed for each</a:t>
            </a:r>
          </a:p>
        </p:txBody>
      </p:sp>
    </p:spTree>
    <p:extLst>
      <p:ext uri="{BB962C8B-B14F-4D97-AF65-F5344CB8AC3E}">
        <p14:creationId xmlns:p14="http://schemas.microsoft.com/office/powerpoint/2010/main" val="2126556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069" y="300252"/>
            <a:ext cx="10099926" cy="656777"/>
          </a:xfrm>
          <a:prstGeom prst="rect">
            <a:avLst/>
          </a:prstGeom>
        </p:spPr>
        <p:txBody>
          <a:bodyPr>
            <a:normAutofit fontScale="90000"/>
          </a:bodyPr>
          <a:lstStyle/>
          <a:p>
            <a:r>
              <a:rPr lang="en-US" sz="2400" dirty="0">
                <a:solidFill>
                  <a:schemeClr val="tx1"/>
                </a:solidFill>
              </a:rPr>
              <a:t>Decision Modeling Basics</a:t>
            </a:r>
            <a:br>
              <a:rPr lang="en-US" sz="2400" dirty="0">
                <a:solidFill>
                  <a:schemeClr val="tx1"/>
                </a:solidFill>
              </a:rPr>
            </a:br>
            <a:r>
              <a:rPr lang="en-US" sz="2400" dirty="0">
                <a:solidFill>
                  <a:schemeClr val="tx1"/>
                </a:solidFill>
              </a:rPr>
              <a:t>Associating Roles and Processes</a:t>
            </a:r>
            <a:br>
              <a:rPr lang="en-US" sz="2400" dirty="0">
                <a:solidFill>
                  <a:schemeClr val="tx1"/>
                </a:solidFill>
              </a:rPr>
            </a:br>
            <a:endParaRPr lang="en-US" sz="2400" dirty="0">
              <a:solidFill>
                <a:schemeClr val="tx1"/>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228" y="1415493"/>
            <a:ext cx="5760463" cy="4456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803575" y="6547623"/>
            <a:ext cx="8646392" cy="215444"/>
          </a:xfrm>
          <a:prstGeom prst="rect">
            <a:avLst/>
          </a:prstGeom>
          <a:noFill/>
        </p:spPr>
        <p:txBody>
          <a:bodyPr wrap="square" rtlCol="0">
            <a:spAutoFit/>
          </a:bodyPr>
          <a:lstStyle/>
          <a:p>
            <a:r>
              <a:rPr lang="en-US" sz="800">
                <a:solidFill>
                  <a:srgbClr val="171717"/>
                </a:solidFill>
              </a:rPr>
              <a:t>Source: Halle, Barbara von; Larry Goldberg (2009-10-27). The Decision Model. Taylor &amp; Francis - A. Kindle Edition. </a:t>
            </a:r>
            <a:endParaRPr lang="da-DK" sz="800">
              <a:solidFill>
                <a:srgbClr val="171717"/>
              </a:solidFill>
            </a:endParaRPr>
          </a:p>
        </p:txBody>
      </p:sp>
      <p:sp>
        <p:nvSpPr>
          <p:cNvPr id="11" name="Tekstboks 26">
            <a:extLst>
              <a:ext uri="{FF2B5EF4-FFF2-40B4-BE49-F238E27FC236}">
                <a16:creationId xmlns:a16="http://schemas.microsoft.com/office/drawing/2014/main" id="{4E207230-5C3C-49FF-B35F-E1067DF5BDBD}"/>
              </a:ext>
            </a:extLst>
          </p:cNvPr>
          <p:cNvSpPr txBox="1">
            <a:spLocks noChangeArrowheads="1"/>
          </p:cNvSpPr>
          <p:nvPr/>
        </p:nvSpPr>
        <p:spPr bwMode="auto">
          <a:xfrm>
            <a:off x="219808" y="1644739"/>
            <a:ext cx="5521351" cy="4339650"/>
          </a:xfrm>
          <a:prstGeom prst="rect">
            <a:avLst/>
          </a:prstGeom>
          <a:noFill/>
          <a:ln w="9525">
            <a:noFill/>
            <a:miter lim="800000"/>
            <a:headEnd/>
            <a:tailEnd/>
          </a:ln>
        </p:spPr>
        <p:txBody>
          <a:bodyPr wrap="square">
            <a:spAutoFit/>
          </a:bodyPr>
          <a:lstStyle/>
          <a:p>
            <a:r>
              <a:rPr lang="en-US" i="1" dirty="0"/>
              <a:t>As seen to the right, different teams often do the same set of tasks . . . differently </a:t>
            </a:r>
          </a:p>
          <a:p>
            <a:endParaRPr lang="en-US" i="1" dirty="0"/>
          </a:p>
          <a:p>
            <a:endParaRPr lang="en-US" sz="800" i="1" dirty="0"/>
          </a:p>
          <a:p>
            <a:r>
              <a:rPr lang="en-US" i="1" dirty="0"/>
              <a:t>Option 1 and Option 2 might represent the evolution of a post-merger  business processes which have been made functionally similar.  The difference in the order of events might be explained by each groups proximity to one of the two required capabilities.</a:t>
            </a:r>
          </a:p>
          <a:p>
            <a:endParaRPr lang="en-US" i="1" dirty="0"/>
          </a:p>
          <a:p>
            <a:endParaRPr lang="en-US" sz="800" i="1" dirty="0"/>
          </a:p>
          <a:p>
            <a:r>
              <a:rPr lang="en-US" i="1" dirty="0"/>
              <a:t>Business Intelligence might project </a:t>
            </a:r>
            <a:r>
              <a:rPr lang="en-US" b="1" i="1" dirty="0"/>
              <a:t>‘BI facts’</a:t>
            </a:r>
            <a:r>
              <a:rPr lang="en-US" i="1" dirty="0"/>
              <a:t> in a way that make both appear to be exactly the same.</a:t>
            </a:r>
          </a:p>
          <a:p>
            <a:endParaRPr lang="en-US" i="1" dirty="0"/>
          </a:p>
          <a:p>
            <a:endParaRPr lang="en-US" sz="800" i="1" dirty="0"/>
          </a:p>
          <a:p>
            <a:r>
              <a:rPr lang="en-US" i="1" dirty="0"/>
              <a:t>By, encapsulating the logic, Option 3 both removes the sequencing required and identifies gaps in understanding </a:t>
            </a:r>
          </a:p>
        </p:txBody>
      </p:sp>
    </p:spTree>
    <p:extLst>
      <p:ext uri="{BB962C8B-B14F-4D97-AF65-F5344CB8AC3E}">
        <p14:creationId xmlns:p14="http://schemas.microsoft.com/office/powerpoint/2010/main" val="3823435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316" y="109186"/>
            <a:ext cx="10152679" cy="847843"/>
          </a:xfrm>
          <a:prstGeom prst="rect">
            <a:avLst/>
          </a:prstGeom>
        </p:spPr>
        <p:txBody>
          <a:bodyPr>
            <a:normAutofit fontScale="90000"/>
          </a:bodyPr>
          <a:lstStyle/>
          <a:p>
            <a:r>
              <a:rPr lang="en-US" sz="2400" dirty="0">
                <a:solidFill>
                  <a:schemeClr val="tx1"/>
                </a:solidFill>
              </a:rPr>
              <a:t>Decision Modeling Basics</a:t>
            </a:r>
            <a:br>
              <a:rPr lang="en-US" sz="2400" dirty="0">
                <a:solidFill>
                  <a:schemeClr val="tx1"/>
                </a:solidFill>
              </a:rPr>
            </a:br>
            <a:r>
              <a:rPr lang="en-US" sz="2400" dirty="0">
                <a:solidFill>
                  <a:schemeClr val="tx1"/>
                </a:solidFill>
              </a:rPr>
              <a:t>Rule Families</a:t>
            </a:r>
            <a:br>
              <a:rPr lang="en-US" sz="2400" dirty="0">
                <a:solidFill>
                  <a:schemeClr val="tx1"/>
                </a:solidFill>
              </a:rPr>
            </a:br>
            <a:r>
              <a:rPr lang="en-US" sz="1600" dirty="0">
                <a:solidFill>
                  <a:schemeClr val="tx1"/>
                </a:solidFill>
              </a:rPr>
              <a:t>Untangle ‘Business Process’ from ‘Business Decisions’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641" y="2039053"/>
            <a:ext cx="4618483" cy="3426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803575" y="6547623"/>
            <a:ext cx="8646392" cy="215444"/>
          </a:xfrm>
          <a:prstGeom prst="rect">
            <a:avLst/>
          </a:prstGeom>
          <a:noFill/>
        </p:spPr>
        <p:txBody>
          <a:bodyPr wrap="square" rtlCol="0">
            <a:spAutoFit/>
          </a:bodyPr>
          <a:lstStyle/>
          <a:p>
            <a:pPr algn="ctr"/>
            <a:r>
              <a:rPr lang="en-US" sz="800" dirty="0"/>
              <a:t>Source: Halle, Barbara von; Larry Goldberg (2009-10-27). The Decision Model. Taylor &amp; Francis - A. Kindle Edition. </a:t>
            </a:r>
            <a:endParaRPr lang="da-DK" sz="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sp>
        <p:nvSpPr>
          <p:cNvPr id="11" name="Tekstboks 26">
            <a:extLst>
              <a:ext uri="{FF2B5EF4-FFF2-40B4-BE49-F238E27FC236}">
                <a16:creationId xmlns:a16="http://schemas.microsoft.com/office/drawing/2014/main" id="{50F4FE3E-537F-4000-BDE3-1CDD444815BE}"/>
              </a:ext>
            </a:extLst>
          </p:cNvPr>
          <p:cNvSpPr txBox="1">
            <a:spLocks noChangeArrowheads="1"/>
          </p:cNvSpPr>
          <p:nvPr/>
        </p:nvSpPr>
        <p:spPr bwMode="auto">
          <a:xfrm>
            <a:off x="325315" y="1323818"/>
            <a:ext cx="6497515" cy="4247317"/>
          </a:xfrm>
          <a:prstGeom prst="rect">
            <a:avLst/>
          </a:prstGeom>
          <a:noFill/>
          <a:ln w="9525">
            <a:noFill/>
            <a:miter lim="800000"/>
            <a:headEnd/>
            <a:tailEnd/>
          </a:ln>
        </p:spPr>
        <p:txBody>
          <a:bodyPr wrap="square">
            <a:spAutoFit/>
          </a:bodyPr>
          <a:lstStyle/>
          <a:p>
            <a:r>
              <a:rPr lang="en-US" i="1" dirty="0"/>
              <a:t>Traditional process models force unnecessary sequence and constraints in a way that many </a:t>
            </a:r>
          </a:p>
          <a:p>
            <a:r>
              <a:rPr lang="en-US" i="1" dirty="0"/>
              <a:t>end-users find looks wrong</a:t>
            </a:r>
          </a:p>
          <a:p>
            <a:endParaRPr lang="en-US" i="1" dirty="0"/>
          </a:p>
          <a:p>
            <a:r>
              <a:rPr lang="en-US" i="1" dirty="0"/>
              <a:t>A process model typically does not represent ALL business logic</a:t>
            </a:r>
          </a:p>
          <a:p>
            <a:endParaRPr lang="en-US" i="1" dirty="0"/>
          </a:p>
          <a:p>
            <a:r>
              <a:rPr lang="en-US" i="1" dirty="0"/>
              <a:t>A process model typically takes a form which is not easy to reuse as they often reflect the input of only one/few of the SME’s using the process daily   </a:t>
            </a:r>
          </a:p>
          <a:p>
            <a:endParaRPr lang="en-US" i="1" dirty="0"/>
          </a:p>
          <a:p>
            <a:r>
              <a:rPr lang="en-US" i="1" dirty="0"/>
              <a:t>A </a:t>
            </a:r>
            <a:r>
              <a:rPr lang="en-US" b="1" i="1" u="sng" dirty="0"/>
              <a:t>Rule Family</a:t>
            </a:r>
            <a:r>
              <a:rPr lang="en-US" i="1" dirty="0"/>
              <a:t> implies no particular sequence among the conditions to be tested. </a:t>
            </a:r>
          </a:p>
          <a:p>
            <a:endParaRPr lang="en-US" i="1" dirty="0"/>
          </a:p>
          <a:p>
            <a:r>
              <a:rPr lang="en-US" i="1" dirty="0"/>
              <a:t>Rule Families link points in a process model with decisions required at each point and hierarchically organizes them as a </a:t>
            </a:r>
            <a:r>
              <a:rPr lang="en-US" b="1" i="1" u="sng" dirty="0"/>
              <a:t>Rule Family</a:t>
            </a:r>
            <a:endParaRPr lang="en-US" i="1" dirty="0"/>
          </a:p>
        </p:txBody>
      </p:sp>
    </p:spTree>
    <p:extLst>
      <p:ext uri="{BB962C8B-B14F-4D97-AF65-F5344CB8AC3E}">
        <p14:creationId xmlns:p14="http://schemas.microsoft.com/office/powerpoint/2010/main" val="1707329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sp>
        <p:nvSpPr>
          <p:cNvPr id="5" name="Tekstboks 26"/>
          <p:cNvSpPr txBox="1">
            <a:spLocks noChangeArrowheads="1"/>
          </p:cNvSpPr>
          <p:nvPr/>
        </p:nvSpPr>
        <p:spPr bwMode="auto">
          <a:xfrm>
            <a:off x="1687773" y="1288363"/>
            <a:ext cx="3028690" cy="4524315"/>
          </a:xfrm>
          <a:prstGeom prst="rect">
            <a:avLst/>
          </a:prstGeom>
          <a:noFill/>
          <a:ln w="9525">
            <a:noFill/>
            <a:miter lim="800000"/>
            <a:headEnd/>
            <a:tailEnd/>
          </a:ln>
        </p:spPr>
        <p:txBody>
          <a:bodyPr wrap="square">
            <a:spAutoFit/>
          </a:bodyPr>
          <a:lstStyle/>
          <a:p>
            <a:r>
              <a:rPr lang="en-US" sz="1600" i="1" dirty="0">
                <a:solidFill>
                  <a:srgbClr val="171717"/>
                </a:solidFill>
              </a:rPr>
              <a:t>Two business process models for determining Food Stamp (FS) eligibility are shown at the right</a:t>
            </a:r>
          </a:p>
          <a:p>
            <a:endParaRPr lang="en-US" sz="1600" i="1" dirty="0">
              <a:solidFill>
                <a:srgbClr val="171717"/>
              </a:solidFill>
            </a:endParaRPr>
          </a:p>
          <a:p>
            <a:r>
              <a:rPr lang="en-US" sz="1600" i="1" dirty="0">
                <a:solidFill>
                  <a:srgbClr val="171717"/>
                </a:solidFill>
              </a:rPr>
              <a:t>Using Option 1, a sequence of process tasks are forced to occur in a specific sequence which often leads to reliance on ‘tribal knowledge’  </a:t>
            </a:r>
          </a:p>
          <a:p>
            <a:endParaRPr lang="en-US" sz="1600" i="1" dirty="0">
              <a:solidFill>
                <a:srgbClr val="171717"/>
              </a:solidFill>
            </a:endParaRPr>
          </a:p>
          <a:p>
            <a:r>
              <a:rPr lang="en-US" sz="1600" i="1" dirty="0">
                <a:solidFill>
                  <a:srgbClr val="171717"/>
                </a:solidFill>
              </a:rPr>
              <a:t>Using Option 2, the business decisions are represented by two </a:t>
            </a:r>
            <a:r>
              <a:rPr lang="en-US" sz="1600" b="1" i="1" u="sng" dirty="0">
                <a:solidFill>
                  <a:srgbClr val="171717"/>
                </a:solidFill>
              </a:rPr>
              <a:t>Rule Families</a:t>
            </a:r>
            <a:r>
              <a:rPr lang="en-US" sz="1600" i="1" dirty="0">
                <a:solidFill>
                  <a:srgbClr val="171717"/>
                </a:solidFill>
              </a:rPr>
              <a:t>.  The  decisions are classified as being about </a:t>
            </a:r>
            <a:r>
              <a:rPr lang="en-US" sz="1600" b="1" i="1" u="sng" dirty="0">
                <a:solidFill>
                  <a:srgbClr val="171717"/>
                </a:solidFill>
              </a:rPr>
              <a:t>eligibility</a:t>
            </a:r>
            <a:r>
              <a:rPr lang="en-US" sz="1600" i="1" dirty="0">
                <a:solidFill>
                  <a:srgbClr val="171717"/>
                </a:solidFill>
              </a:rPr>
              <a:t> or  </a:t>
            </a:r>
            <a:r>
              <a:rPr lang="en-US" sz="1600" b="1" i="1" u="sng" dirty="0">
                <a:solidFill>
                  <a:srgbClr val="171717"/>
                </a:solidFill>
              </a:rPr>
              <a:t>calculation</a:t>
            </a:r>
            <a:r>
              <a:rPr lang="en-US" sz="1600" b="1" i="1" dirty="0">
                <a:solidFill>
                  <a:srgbClr val="171717"/>
                </a:solidFill>
              </a:rPr>
              <a:t> </a:t>
            </a:r>
            <a:r>
              <a:rPr lang="en-US" sz="1600" i="1" dirty="0">
                <a:solidFill>
                  <a:srgbClr val="171717"/>
                </a:solidFill>
              </a:rPr>
              <a:t>of the Food Stamp benefit.   By encapsulating the decisions, complexity is greatly reduced in the process model</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4" y="1355236"/>
            <a:ext cx="5735894" cy="3686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803575" y="6547623"/>
            <a:ext cx="8646392" cy="215444"/>
          </a:xfrm>
          <a:prstGeom prst="rect">
            <a:avLst/>
          </a:prstGeom>
          <a:noFill/>
        </p:spPr>
        <p:txBody>
          <a:bodyPr wrap="square" rtlCol="0">
            <a:spAutoFit/>
          </a:bodyPr>
          <a:lstStyle/>
          <a:p>
            <a:r>
              <a:rPr lang="en-US" sz="800">
                <a:solidFill>
                  <a:srgbClr val="171717"/>
                </a:solidFill>
              </a:rPr>
              <a:t>Source: Halle, Barbara von; Larry Goldberg (2009-10-27). The Decision Model. Taylor &amp; Francis - A. Kindle Edition. </a:t>
            </a:r>
            <a:endParaRPr lang="da-DK" sz="800">
              <a:solidFill>
                <a:srgbClr val="171717"/>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4" y="5345373"/>
            <a:ext cx="5282797" cy="870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sp>
        <p:nvSpPr>
          <p:cNvPr id="11" name="Title 1"/>
          <p:cNvSpPr>
            <a:spLocks noGrp="1"/>
          </p:cNvSpPr>
          <p:nvPr>
            <p:ph type="title"/>
          </p:nvPr>
        </p:nvSpPr>
        <p:spPr>
          <a:xfrm>
            <a:off x="254977" y="245660"/>
            <a:ext cx="10223018" cy="711368"/>
          </a:xfrm>
          <a:prstGeom prst="rect">
            <a:avLst/>
          </a:prstGeom>
        </p:spPr>
        <p:txBody>
          <a:bodyPr>
            <a:normAutofit fontScale="90000"/>
          </a:bodyPr>
          <a:lstStyle/>
          <a:p>
            <a:r>
              <a:rPr lang="en-US" sz="2400" dirty="0">
                <a:solidFill>
                  <a:schemeClr val="tx1"/>
                </a:solidFill>
              </a:rPr>
              <a:t>Decision Modeling Basics</a:t>
            </a:r>
            <a:br>
              <a:rPr lang="en-US" sz="2400" dirty="0">
                <a:solidFill>
                  <a:schemeClr val="tx1"/>
                </a:solidFill>
              </a:rPr>
            </a:br>
            <a:r>
              <a:rPr lang="en-US" sz="2400" dirty="0">
                <a:solidFill>
                  <a:schemeClr val="tx1"/>
                </a:solidFill>
              </a:rPr>
              <a:t>Taxonomy verses Folksonomy</a:t>
            </a:r>
          </a:p>
        </p:txBody>
      </p:sp>
    </p:spTree>
    <p:extLst>
      <p:ext uri="{BB962C8B-B14F-4D97-AF65-F5344CB8AC3E}">
        <p14:creationId xmlns:p14="http://schemas.microsoft.com/office/powerpoint/2010/main" val="3607134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88FAD5-C412-4F60-B3CD-CD6AE5063C6C}"/>
              </a:ext>
            </a:extLst>
          </p:cNvPr>
          <p:cNvSpPr/>
          <p:nvPr/>
        </p:nvSpPr>
        <p:spPr>
          <a:xfrm>
            <a:off x="243840" y="1059120"/>
            <a:ext cx="5707378" cy="2462213"/>
          </a:xfrm>
          <a:prstGeom prst="rect">
            <a:avLst/>
          </a:prstGeom>
        </p:spPr>
        <p:txBody>
          <a:bodyPr wrap="square">
            <a:spAutoFit/>
          </a:bodyPr>
          <a:lstStyle/>
          <a:p>
            <a:r>
              <a:rPr lang="en-US" b="1" u="sng" dirty="0"/>
              <a:t>The 80/20 Data Science Dilemma</a:t>
            </a:r>
            <a:r>
              <a:rPr lang="en-US" b="1" dirty="0"/>
              <a:t>: </a:t>
            </a:r>
          </a:p>
          <a:p>
            <a:endParaRPr lang="en-US" sz="1000" b="1" dirty="0"/>
          </a:p>
          <a:p>
            <a:r>
              <a:rPr lang="en-US" dirty="0"/>
              <a:t>A Data Scientist, Data Expert, or whatever your company calls them, typically spend only 20% of their time analyzing datasets. The other 80% of their time is spent finding, cleaning, and reorganizing huge amounts of data, which is an inefficient data strategy </a:t>
            </a:r>
            <a:r>
              <a:rPr lang="en-US" baseline="50000" dirty="0"/>
              <a:t>[1]</a:t>
            </a:r>
          </a:p>
          <a:p>
            <a:endParaRPr lang="en-US" dirty="0"/>
          </a:p>
          <a:p>
            <a:endParaRPr lang="en-US" dirty="0"/>
          </a:p>
        </p:txBody>
      </p:sp>
      <p:sp>
        <p:nvSpPr>
          <p:cNvPr id="2" name="Rectangle 1">
            <a:extLst>
              <a:ext uri="{FF2B5EF4-FFF2-40B4-BE49-F238E27FC236}">
                <a16:creationId xmlns:a16="http://schemas.microsoft.com/office/drawing/2014/main" id="{F439BE17-B44D-457A-8D28-542FCBBD22D1}"/>
              </a:ext>
            </a:extLst>
          </p:cNvPr>
          <p:cNvSpPr/>
          <p:nvPr/>
        </p:nvSpPr>
        <p:spPr>
          <a:xfrm>
            <a:off x="243840" y="6303573"/>
            <a:ext cx="11704320" cy="553998"/>
          </a:xfrm>
          <a:prstGeom prst="rect">
            <a:avLst/>
          </a:prstGeom>
        </p:spPr>
        <p:txBody>
          <a:bodyPr wrap="square">
            <a:spAutoFit/>
          </a:bodyPr>
          <a:lstStyle/>
          <a:p>
            <a:r>
              <a:rPr lang="en-US" sz="1000" dirty="0"/>
              <a:t>[1] </a:t>
            </a:r>
            <a:r>
              <a:rPr lang="en-US" sz="1000" dirty="0">
                <a:hlinkClick r:id="rId2"/>
              </a:rPr>
              <a:t>https://www.infoworld.com/article/3228245/data-science/the-80-20-data-science-dilemma.html</a:t>
            </a:r>
            <a:r>
              <a:rPr lang="en-US" sz="1000" dirty="0"/>
              <a:t> </a:t>
            </a:r>
          </a:p>
          <a:p>
            <a:r>
              <a:rPr lang="en-US" sz="1000" dirty="0"/>
              <a:t>[2] </a:t>
            </a:r>
            <a:r>
              <a:rPr lang="en-US" sz="1000" dirty="0">
                <a:hlinkClick r:id="rId3"/>
              </a:rPr>
              <a:t>https://www.techrepublic.com/article/85-of-big-data-projects-fail-but-your-developers-can-help-yours-succeed/</a:t>
            </a:r>
            <a:r>
              <a:rPr lang="en-US" sz="1000" dirty="0"/>
              <a:t> </a:t>
            </a:r>
          </a:p>
          <a:p>
            <a:endParaRPr lang="en-US" sz="1000" dirty="0"/>
          </a:p>
        </p:txBody>
      </p:sp>
      <p:sp>
        <p:nvSpPr>
          <p:cNvPr id="6" name="Rectangle 5">
            <a:extLst>
              <a:ext uri="{FF2B5EF4-FFF2-40B4-BE49-F238E27FC236}">
                <a16:creationId xmlns:a16="http://schemas.microsoft.com/office/drawing/2014/main" id="{E2085311-C503-4898-BF42-480F238122E9}"/>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Why Do We Need A Data Science Architecture?</a:t>
            </a:r>
          </a:p>
        </p:txBody>
      </p:sp>
      <p:sp>
        <p:nvSpPr>
          <p:cNvPr id="8" name="Rectangle 7">
            <a:extLst>
              <a:ext uri="{FF2B5EF4-FFF2-40B4-BE49-F238E27FC236}">
                <a16:creationId xmlns:a16="http://schemas.microsoft.com/office/drawing/2014/main" id="{E4633830-BF8E-4F87-B5E5-6969CC34EC80}"/>
              </a:ext>
            </a:extLst>
          </p:cNvPr>
          <p:cNvSpPr/>
          <p:nvPr/>
        </p:nvSpPr>
        <p:spPr>
          <a:xfrm>
            <a:off x="6450332" y="1059120"/>
            <a:ext cx="5707378" cy="2154436"/>
          </a:xfrm>
          <a:prstGeom prst="rect">
            <a:avLst/>
          </a:prstGeom>
        </p:spPr>
        <p:txBody>
          <a:bodyPr wrap="square">
            <a:spAutoFit/>
          </a:bodyPr>
          <a:lstStyle/>
          <a:p>
            <a:r>
              <a:rPr lang="en-US" b="1" u="sng" dirty="0"/>
              <a:t>Only 15% of Big Data Projects Succeed</a:t>
            </a:r>
            <a:r>
              <a:rPr lang="en-US" b="1" dirty="0"/>
              <a:t>: </a:t>
            </a:r>
          </a:p>
          <a:p>
            <a:endParaRPr lang="en-US" sz="800" b="1" dirty="0"/>
          </a:p>
          <a:p>
            <a:r>
              <a:rPr lang="en-US" dirty="0"/>
              <a:t>In November 2016 Gartner estimated that 60% of big data projects fail.  A year later, Gartner’s Nick Heudecker said the 60% estimate was "too conservative“ saying the failure rate was really "[C]loser to 85 percent." </a:t>
            </a:r>
            <a:r>
              <a:rPr lang="en-US" baseline="50000" dirty="0"/>
              <a:t>[2]</a:t>
            </a:r>
          </a:p>
          <a:p>
            <a:endParaRPr lang="en-US" dirty="0"/>
          </a:p>
          <a:p>
            <a:endParaRPr lang="en-US" dirty="0"/>
          </a:p>
        </p:txBody>
      </p:sp>
      <p:pic>
        <p:nvPicPr>
          <p:cNvPr id="9" name="Picture 8">
            <a:extLst>
              <a:ext uri="{FF2B5EF4-FFF2-40B4-BE49-F238E27FC236}">
                <a16:creationId xmlns:a16="http://schemas.microsoft.com/office/drawing/2014/main" id="{EF6C1A8C-E69F-4E6F-BBDB-8384785B1645}"/>
              </a:ext>
            </a:extLst>
          </p:cNvPr>
          <p:cNvPicPr>
            <a:picLocks noChangeAspect="1"/>
          </p:cNvPicPr>
          <p:nvPr/>
        </p:nvPicPr>
        <p:blipFill>
          <a:blip r:embed="rId4"/>
          <a:stretch>
            <a:fillRect/>
          </a:stretch>
        </p:blipFill>
        <p:spPr>
          <a:xfrm>
            <a:off x="6746857" y="3161036"/>
            <a:ext cx="5114328" cy="2946425"/>
          </a:xfrm>
          <a:prstGeom prst="rect">
            <a:avLst/>
          </a:prstGeom>
        </p:spPr>
      </p:pic>
      <p:pic>
        <p:nvPicPr>
          <p:cNvPr id="10" name="Picture 9">
            <a:extLst>
              <a:ext uri="{FF2B5EF4-FFF2-40B4-BE49-F238E27FC236}">
                <a16:creationId xmlns:a16="http://schemas.microsoft.com/office/drawing/2014/main" id="{12E421D1-9ADF-4B72-9684-799BDFC1EAE7}"/>
              </a:ext>
            </a:extLst>
          </p:cNvPr>
          <p:cNvPicPr>
            <a:picLocks noChangeAspect="1"/>
          </p:cNvPicPr>
          <p:nvPr/>
        </p:nvPicPr>
        <p:blipFill>
          <a:blip r:embed="rId5"/>
          <a:stretch>
            <a:fillRect/>
          </a:stretch>
        </p:blipFill>
        <p:spPr>
          <a:xfrm>
            <a:off x="794384" y="3161035"/>
            <a:ext cx="4606290" cy="2946425"/>
          </a:xfrm>
          <a:prstGeom prst="rect">
            <a:avLst/>
          </a:prstGeom>
        </p:spPr>
      </p:pic>
      <p:sp>
        <p:nvSpPr>
          <p:cNvPr id="4" name="Rectangle 3">
            <a:extLst>
              <a:ext uri="{FF2B5EF4-FFF2-40B4-BE49-F238E27FC236}">
                <a16:creationId xmlns:a16="http://schemas.microsoft.com/office/drawing/2014/main" id="{613E008E-9ECB-422C-946F-E2E26F095326}"/>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922370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sp>
        <p:nvSpPr>
          <p:cNvPr id="5" name="Tekstboks 26"/>
          <p:cNvSpPr txBox="1">
            <a:spLocks noChangeArrowheads="1"/>
          </p:cNvSpPr>
          <p:nvPr/>
        </p:nvSpPr>
        <p:spPr bwMode="auto">
          <a:xfrm>
            <a:off x="1838661" y="1658387"/>
            <a:ext cx="4421112" cy="4616648"/>
          </a:xfrm>
          <a:prstGeom prst="rect">
            <a:avLst/>
          </a:prstGeom>
          <a:noFill/>
          <a:ln w="9525">
            <a:noFill/>
            <a:miter lim="800000"/>
            <a:headEnd/>
            <a:tailEnd/>
          </a:ln>
        </p:spPr>
        <p:txBody>
          <a:bodyPr wrap="square">
            <a:spAutoFit/>
          </a:bodyPr>
          <a:lstStyle/>
          <a:p>
            <a:r>
              <a:rPr lang="en-US" i="1">
                <a:solidFill>
                  <a:srgbClr val="171717"/>
                </a:solidFill>
              </a:rPr>
              <a:t>Traditional business process models may be simplified by removing those parts which can be represented in a declarative </a:t>
            </a:r>
            <a:r>
              <a:rPr lang="en-US" b="1" i="1" u="sng">
                <a:solidFill>
                  <a:srgbClr val="171717"/>
                </a:solidFill>
              </a:rPr>
              <a:t>Decision Model</a:t>
            </a:r>
            <a:r>
              <a:rPr lang="en-US" i="1">
                <a:solidFill>
                  <a:srgbClr val="171717"/>
                </a:solidFill>
              </a:rPr>
              <a:t>.</a:t>
            </a:r>
          </a:p>
          <a:p>
            <a:endParaRPr lang="en-US" sz="800" i="1">
              <a:solidFill>
                <a:srgbClr val="171717"/>
              </a:solidFill>
            </a:endParaRPr>
          </a:p>
          <a:p>
            <a:r>
              <a:rPr lang="en-US" i="1">
                <a:solidFill>
                  <a:srgbClr val="171717"/>
                </a:solidFill>
              </a:rPr>
              <a:t>“Determine FS Eligibility” contains business logic from several of the tasks in Option 1</a:t>
            </a:r>
          </a:p>
          <a:p>
            <a:endParaRPr lang="en-US" sz="800" i="1">
              <a:solidFill>
                <a:srgbClr val="171717"/>
              </a:solidFill>
            </a:endParaRPr>
          </a:p>
          <a:p>
            <a:r>
              <a:rPr lang="en-US" i="1">
                <a:solidFill>
                  <a:srgbClr val="171717"/>
                </a:solidFill>
              </a:rPr>
              <a:t>FS Eligibility and Children Qualification from a traditional process model remain</a:t>
            </a:r>
          </a:p>
          <a:p>
            <a:endParaRPr lang="en-US" sz="800" i="1">
              <a:solidFill>
                <a:srgbClr val="171717"/>
              </a:solidFill>
            </a:endParaRPr>
          </a:p>
          <a:p>
            <a:r>
              <a:rPr lang="en-US" i="1">
                <a:solidFill>
                  <a:srgbClr val="171717"/>
                </a:solidFill>
              </a:rPr>
              <a:t>But, decision models also contain:</a:t>
            </a:r>
          </a:p>
          <a:p>
            <a:pPr lvl="1"/>
            <a:r>
              <a:rPr lang="en-US" sz="1400" i="1">
                <a:solidFill>
                  <a:srgbClr val="171717"/>
                </a:solidFill>
              </a:rPr>
              <a:t>Citizenship Status, SSN Validation, Employment Status, and Income Qualification</a:t>
            </a:r>
          </a:p>
          <a:p>
            <a:r>
              <a:rPr lang="en-US" i="1">
                <a:solidFill>
                  <a:srgbClr val="171717"/>
                </a:solidFill>
              </a:rPr>
              <a:t>Which are not represented as tasks in the business process model</a:t>
            </a:r>
          </a:p>
          <a:p>
            <a:endParaRPr lang="en-US" sz="800" i="1">
              <a:solidFill>
                <a:srgbClr val="171717"/>
              </a:solidFill>
            </a:endParaRPr>
          </a:p>
          <a:p>
            <a:r>
              <a:rPr lang="en-US" i="1">
                <a:solidFill>
                  <a:srgbClr val="171717"/>
                </a:solidFill>
              </a:rPr>
              <a:t>Traditional process models do not always show all business logic in a process flow.</a:t>
            </a:r>
          </a:p>
        </p:txBody>
      </p:sp>
      <p:sp>
        <p:nvSpPr>
          <p:cNvPr id="8" name="TextBox 7"/>
          <p:cNvSpPr txBox="1"/>
          <p:nvPr/>
        </p:nvSpPr>
        <p:spPr>
          <a:xfrm>
            <a:off x="1803575" y="6547623"/>
            <a:ext cx="8646392" cy="215444"/>
          </a:xfrm>
          <a:prstGeom prst="rect">
            <a:avLst/>
          </a:prstGeom>
          <a:noFill/>
        </p:spPr>
        <p:txBody>
          <a:bodyPr wrap="square" rtlCol="0">
            <a:spAutoFit/>
          </a:bodyPr>
          <a:lstStyle/>
          <a:p>
            <a:r>
              <a:rPr lang="en-US" sz="800">
                <a:solidFill>
                  <a:srgbClr val="171717"/>
                </a:solidFill>
              </a:rPr>
              <a:t>Source: Halle, Barbara von; Larry Goldberg (2009-10-27). The Decision Model. Taylor &amp; Francis - A. Kindle Edition. </a:t>
            </a:r>
            <a:endParaRPr lang="da-DK" sz="800">
              <a:solidFill>
                <a:srgbClr val="171717"/>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195" y="1799941"/>
            <a:ext cx="3236582" cy="3631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sp>
        <p:nvSpPr>
          <p:cNvPr id="10" name="Title 1"/>
          <p:cNvSpPr txBox="1">
            <a:spLocks/>
          </p:cNvSpPr>
          <p:nvPr/>
        </p:nvSpPr>
        <p:spPr>
          <a:xfrm>
            <a:off x="1713675" y="245660"/>
            <a:ext cx="8764320" cy="711368"/>
          </a:xfrm>
          <a:prstGeom prst="rect">
            <a:avLst/>
          </a:prstGeom>
        </p:spPr>
        <p:txBody>
          <a:bodyPr/>
          <a:lstStyle>
            <a:lvl1pPr algn="l" defTabSz="457200" rtl="0" eaLnBrk="1" fontAlgn="base" hangingPunct="1">
              <a:spcBef>
                <a:spcPct val="0"/>
              </a:spcBef>
              <a:spcAft>
                <a:spcPct val="0"/>
              </a:spcAft>
              <a:defRPr sz="3200" kern="1200">
                <a:solidFill>
                  <a:schemeClr val="tx1">
                    <a:lumMod val="75000"/>
                  </a:schemeClr>
                </a:solidFill>
                <a:latin typeface="Arial" pitchFamily="34" charset="0"/>
                <a:ea typeface="ＭＳ Ｐゴシック" pitchFamily="-97" charset="-128"/>
                <a:cs typeface="+mj-cs"/>
              </a:defRPr>
            </a:lvl1pPr>
            <a:lvl2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eaLnBrk="1" fontAlgn="base" hangingPunct="1">
              <a:spcBef>
                <a:spcPct val="0"/>
              </a:spcBef>
              <a:spcAft>
                <a:spcPct val="0"/>
              </a:spcAft>
              <a:defRPr sz="4400">
                <a:solidFill>
                  <a:schemeClr val="tx1"/>
                </a:solidFill>
                <a:latin typeface="Arial Narrow" pitchFamily="-97" charset="0"/>
              </a:defRPr>
            </a:lvl6pPr>
            <a:lvl7pPr marL="914400" algn="ctr" defTabSz="457200" rtl="0" eaLnBrk="1" fontAlgn="base" hangingPunct="1">
              <a:spcBef>
                <a:spcPct val="0"/>
              </a:spcBef>
              <a:spcAft>
                <a:spcPct val="0"/>
              </a:spcAft>
              <a:defRPr sz="4400">
                <a:solidFill>
                  <a:schemeClr val="tx1"/>
                </a:solidFill>
                <a:latin typeface="Arial Narrow" pitchFamily="-97" charset="0"/>
              </a:defRPr>
            </a:lvl7pPr>
            <a:lvl8pPr marL="1371600" algn="ctr" defTabSz="457200" rtl="0" eaLnBrk="1" fontAlgn="base" hangingPunct="1">
              <a:spcBef>
                <a:spcPct val="0"/>
              </a:spcBef>
              <a:spcAft>
                <a:spcPct val="0"/>
              </a:spcAft>
              <a:defRPr sz="4400">
                <a:solidFill>
                  <a:schemeClr val="tx1"/>
                </a:solidFill>
                <a:latin typeface="Arial Narrow" pitchFamily="-97" charset="0"/>
              </a:defRPr>
            </a:lvl8pPr>
            <a:lvl9pPr marL="1828800" algn="ctr" defTabSz="457200" rtl="0" eaLnBrk="1" fontAlgn="base" hangingPunct="1">
              <a:spcBef>
                <a:spcPct val="0"/>
              </a:spcBef>
              <a:spcAft>
                <a:spcPct val="0"/>
              </a:spcAft>
              <a:defRPr sz="4400">
                <a:solidFill>
                  <a:schemeClr val="tx1"/>
                </a:solidFill>
                <a:latin typeface="Arial Narrow" pitchFamily="-97" charset="0"/>
              </a:defRPr>
            </a:lvl9pPr>
          </a:lstStyle>
          <a:p>
            <a:r>
              <a:rPr lang="en-US" sz="2400">
                <a:solidFill>
                  <a:schemeClr val="bg1"/>
                </a:solidFill>
              </a:rPr>
              <a:t>Decision Modeling Basics</a:t>
            </a:r>
            <a:br>
              <a:rPr lang="en-US" sz="2400">
                <a:solidFill>
                  <a:schemeClr val="bg1"/>
                </a:solidFill>
              </a:rPr>
            </a:br>
            <a:r>
              <a:rPr lang="en-US" sz="2400">
                <a:solidFill>
                  <a:schemeClr val="bg1"/>
                </a:solidFill>
              </a:rPr>
              <a:t>Taxonomy verses Folksonomy</a:t>
            </a:r>
            <a:endParaRPr lang="en-US" sz="2400" dirty="0">
              <a:solidFill>
                <a:schemeClr val="bg1"/>
              </a:solidFill>
            </a:endParaRPr>
          </a:p>
        </p:txBody>
      </p:sp>
    </p:spTree>
    <p:extLst>
      <p:ext uri="{BB962C8B-B14F-4D97-AF65-F5344CB8AC3E}">
        <p14:creationId xmlns:p14="http://schemas.microsoft.com/office/powerpoint/2010/main" val="1105626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kstboks 26"/>
          <p:cNvSpPr txBox="1">
            <a:spLocks noChangeArrowheads="1"/>
          </p:cNvSpPr>
          <p:nvPr/>
        </p:nvSpPr>
        <p:spPr bwMode="auto">
          <a:xfrm>
            <a:off x="1687773" y="1549204"/>
            <a:ext cx="4022465" cy="2985433"/>
          </a:xfrm>
          <a:prstGeom prst="rect">
            <a:avLst/>
          </a:prstGeom>
          <a:noFill/>
          <a:ln w="9525">
            <a:noFill/>
            <a:miter lim="800000"/>
            <a:headEnd/>
            <a:tailEnd/>
          </a:ln>
        </p:spPr>
        <p:txBody>
          <a:bodyPr wrap="square">
            <a:spAutoFit/>
          </a:bodyPr>
          <a:lstStyle/>
          <a:p>
            <a:r>
              <a:rPr lang="en-US" i="1" dirty="0">
                <a:solidFill>
                  <a:srgbClr val="171717"/>
                </a:solidFill>
              </a:rPr>
              <a:t>Once we are able to express the business decisions in terms of </a:t>
            </a:r>
            <a:r>
              <a:rPr lang="en-US" b="1" i="1" u="sng" dirty="0">
                <a:solidFill>
                  <a:srgbClr val="171717"/>
                </a:solidFill>
              </a:rPr>
              <a:t>Rules</a:t>
            </a:r>
            <a:r>
              <a:rPr lang="en-US" i="1" dirty="0">
                <a:solidFill>
                  <a:srgbClr val="171717"/>
                </a:solidFill>
              </a:rPr>
              <a:t>, it is possible to create a ‘Truth Table’ in the form shown at right.</a:t>
            </a:r>
          </a:p>
          <a:p>
            <a:endParaRPr lang="en-US" sz="800" i="1" dirty="0">
              <a:solidFill>
                <a:srgbClr val="171717"/>
              </a:solidFill>
            </a:endParaRPr>
          </a:p>
          <a:p>
            <a:r>
              <a:rPr lang="en-US" i="1" dirty="0">
                <a:solidFill>
                  <a:srgbClr val="171717"/>
                </a:solidFill>
              </a:rPr>
              <a:t>A collection of rules may be referred to as a </a:t>
            </a:r>
            <a:r>
              <a:rPr lang="en-US" b="1" i="1" u="sng" dirty="0">
                <a:solidFill>
                  <a:srgbClr val="171717"/>
                </a:solidFill>
              </a:rPr>
              <a:t>Rule Family</a:t>
            </a:r>
            <a:r>
              <a:rPr lang="en-US" i="1" dirty="0">
                <a:solidFill>
                  <a:srgbClr val="171717"/>
                </a:solidFill>
              </a:rPr>
              <a:t> which may be thought of as a method of documenting all the authorized [Circumstance/Outcome] possibilities</a:t>
            </a:r>
          </a:p>
          <a:p>
            <a:endParaRPr lang="en-US" i="1" dirty="0">
              <a:solidFill>
                <a:srgbClr val="171717"/>
              </a:solidFill>
            </a:endParaRPr>
          </a:p>
        </p:txBody>
      </p:sp>
      <p:sp>
        <p:nvSpPr>
          <p:cNvPr id="8" name="TextBox 7"/>
          <p:cNvSpPr txBox="1"/>
          <p:nvPr/>
        </p:nvSpPr>
        <p:spPr>
          <a:xfrm>
            <a:off x="1803575" y="6547623"/>
            <a:ext cx="8646392" cy="215444"/>
          </a:xfrm>
          <a:prstGeom prst="rect">
            <a:avLst/>
          </a:prstGeom>
          <a:noFill/>
        </p:spPr>
        <p:txBody>
          <a:bodyPr wrap="square" rtlCol="0">
            <a:spAutoFit/>
          </a:bodyPr>
          <a:lstStyle/>
          <a:p>
            <a:pPr algn="ctr"/>
            <a:r>
              <a:rPr lang="en-US" sz="800" dirty="0"/>
              <a:t>Source: Halle, Barbara von; Larry Goldberg (2009-10-27). The Decision Model. Taylor &amp; Francis - A. Kindle Edition. </a:t>
            </a:r>
            <a:endParaRPr lang="da-DK" sz="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239" y="1658388"/>
            <a:ext cx="4710989" cy="2542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kstboks 26"/>
          <p:cNvSpPr txBox="1">
            <a:spLocks noChangeArrowheads="1"/>
          </p:cNvSpPr>
          <p:nvPr/>
        </p:nvSpPr>
        <p:spPr bwMode="auto">
          <a:xfrm>
            <a:off x="1687773" y="4320631"/>
            <a:ext cx="8451591" cy="2277547"/>
          </a:xfrm>
          <a:prstGeom prst="rect">
            <a:avLst/>
          </a:prstGeom>
          <a:noFill/>
          <a:ln w="9525">
            <a:noFill/>
            <a:miter lim="800000"/>
            <a:headEnd/>
            <a:tailEnd/>
          </a:ln>
        </p:spPr>
        <p:txBody>
          <a:bodyPr wrap="square">
            <a:spAutoFit/>
          </a:bodyPr>
          <a:lstStyle/>
          <a:p>
            <a:r>
              <a:rPr lang="en-US" i="1">
                <a:solidFill>
                  <a:srgbClr val="171717"/>
                </a:solidFill>
              </a:rPr>
              <a:t>The second and fourth rows only consider whether a person is a current customer and whether the person has business loans</a:t>
            </a:r>
          </a:p>
          <a:p>
            <a:endParaRPr lang="en-US" sz="800" i="1">
              <a:solidFill>
                <a:srgbClr val="171717"/>
              </a:solidFill>
            </a:endParaRPr>
          </a:p>
          <a:p>
            <a:r>
              <a:rPr lang="en-US" i="1">
                <a:solidFill>
                  <a:srgbClr val="171717"/>
                </a:solidFill>
              </a:rPr>
              <a:t>A person who is not a current customer with a business loan carries a higher risk than does a person who is a customer with a business loan</a:t>
            </a:r>
          </a:p>
          <a:p>
            <a:endParaRPr lang="en-US" sz="800" i="1">
              <a:solidFill>
                <a:srgbClr val="171717"/>
              </a:solidFill>
            </a:endParaRPr>
          </a:p>
          <a:p>
            <a:r>
              <a:rPr lang="en-US" i="1">
                <a:solidFill>
                  <a:srgbClr val="171717"/>
                </a:solidFill>
              </a:rPr>
              <a:t>Not all three types of conditions need to be evaluated to reach a conclusion about Person Miscellaneous Loans Assessment. Rows one and three evaluate a different set of two conditions than do rows two and four.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sp>
        <p:nvSpPr>
          <p:cNvPr id="11" name="Title 1"/>
          <p:cNvSpPr>
            <a:spLocks noGrp="1"/>
          </p:cNvSpPr>
          <p:nvPr>
            <p:ph type="title"/>
          </p:nvPr>
        </p:nvSpPr>
        <p:spPr>
          <a:xfrm>
            <a:off x="1687772" y="339194"/>
            <a:ext cx="5445078" cy="563562"/>
          </a:xfrm>
          <a:prstGeom prst="rect">
            <a:avLst/>
          </a:prstGeom>
        </p:spPr>
        <p:txBody>
          <a:bodyPr/>
          <a:lstStyle/>
          <a:p>
            <a:r>
              <a:rPr lang="en-US" sz="2400" dirty="0">
                <a:solidFill>
                  <a:schemeClr val="bg1"/>
                </a:solidFill>
              </a:rPr>
              <a:t>Decision Modeling Basics</a:t>
            </a:r>
          </a:p>
        </p:txBody>
      </p:sp>
    </p:spTree>
    <p:extLst>
      <p:ext uri="{BB962C8B-B14F-4D97-AF65-F5344CB8AC3E}">
        <p14:creationId xmlns:p14="http://schemas.microsoft.com/office/powerpoint/2010/main" val="1646630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32"/>
          <p:cNvSpPr>
            <a:spLocks noChangeArrowheads="1"/>
          </p:cNvSpPr>
          <p:nvPr/>
        </p:nvSpPr>
        <p:spPr bwMode="auto">
          <a:xfrm>
            <a:off x="4652455" y="1778304"/>
            <a:ext cx="2888926" cy="259586"/>
          </a:xfrm>
          <a:prstGeom prst="rect">
            <a:avLst/>
          </a:prstGeom>
          <a:gradFill rotWithShape="1">
            <a:gsLst>
              <a:gs pos="0">
                <a:srgbClr val="002060"/>
              </a:gs>
              <a:gs pos="100000">
                <a:srgbClr val="1F88C8"/>
              </a:gs>
            </a:gsLst>
            <a:lin ang="16200000"/>
          </a:gradFill>
          <a:ln w="9525">
            <a:solidFill>
              <a:schemeClr val="accent3">
                <a:lumMod val="50000"/>
              </a:schemeClr>
            </a:solidFill>
            <a:miter lim="800000"/>
            <a:headEnd/>
            <a:tailEnd/>
          </a:ln>
          <a:effectLst>
            <a:outerShdw blurRad="63500" dist="23000" dir="5400000" rotWithShape="0">
              <a:srgbClr val="000000">
                <a:alpha val="34999"/>
              </a:srgbClr>
            </a:outerShdw>
          </a:effectLst>
        </p:spPr>
        <p:txBody>
          <a:bodyPr anchor="ctr"/>
          <a:lstStyle/>
          <a:p>
            <a:pPr indent="-342900" algn="ctr">
              <a:defRPr/>
            </a:pPr>
            <a:endParaRPr lang="da-DK" sz="1400" b="1" kern="0" noProof="1">
              <a:solidFill>
                <a:schemeClr val="tx2"/>
              </a:solidFill>
              <a:latin typeface="Arial" pitchFamily="34" charset="0"/>
              <a:ea typeface="ＭＳ Ｐゴシック" pitchFamily="-97" charset="-128"/>
            </a:endParaRPr>
          </a:p>
        </p:txBody>
      </p:sp>
      <p:sp>
        <p:nvSpPr>
          <p:cNvPr id="8" name="Rektangel 51"/>
          <p:cNvSpPr>
            <a:spLocks noChangeArrowheads="1"/>
          </p:cNvSpPr>
          <p:nvPr/>
        </p:nvSpPr>
        <p:spPr bwMode="auto">
          <a:xfrm>
            <a:off x="4652947" y="2071991"/>
            <a:ext cx="2879534" cy="4137677"/>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a:solidFill>
                <a:srgbClr val="FFFFFF"/>
              </a:solidFill>
              <a:latin typeface="Arial" pitchFamily="34" charset="0"/>
              <a:ea typeface="ＭＳ Ｐゴシック" pitchFamily="-97" charset="-128"/>
            </a:endParaRPr>
          </a:p>
        </p:txBody>
      </p:sp>
      <p:sp>
        <p:nvSpPr>
          <p:cNvPr id="10" name="Rectangle 5"/>
          <p:cNvSpPr txBox="1">
            <a:spLocks noChangeArrowheads="1"/>
          </p:cNvSpPr>
          <p:nvPr/>
        </p:nvSpPr>
        <p:spPr bwMode="gray">
          <a:xfrm>
            <a:off x="4824138" y="1814769"/>
            <a:ext cx="2057955" cy="164575"/>
          </a:xfrm>
          <a:prstGeom prst="rect">
            <a:avLst/>
          </a:prstGeom>
          <a:noFill/>
          <a:ln w="9525">
            <a:noFill/>
            <a:miter lim="800000"/>
            <a:headEnd/>
            <a:tailEnd/>
          </a:ln>
        </p:spPr>
        <p:txBody>
          <a:bodyPr lIns="0" rIns="0" anchor="ctr"/>
          <a:lstStyle/>
          <a:p>
            <a:pPr eaLnBrk="0" hangingPunct="0">
              <a:lnSpc>
                <a:spcPct val="95000"/>
              </a:lnSpc>
            </a:pPr>
            <a:r>
              <a:rPr lang="en-US" sz="1600" b="1">
                <a:solidFill>
                  <a:schemeClr val="tx2"/>
                </a:solidFill>
              </a:rPr>
              <a:t>Second Normal Form</a:t>
            </a:r>
          </a:p>
        </p:txBody>
      </p:sp>
      <p:sp>
        <p:nvSpPr>
          <p:cNvPr id="11" name="Rektangel 63"/>
          <p:cNvSpPr>
            <a:spLocks noChangeArrowheads="1"/>
          </p:cNvSpPr>
          <p:nvPr/>
        </p:nvSpPr>
        <p:spPr bwMode="auto">
          <a:xfrm>
            <a:off x="1630880" y="1772148"/>
            <a:ext cx="2873209" cy="259587"/>
          </a:xfrm>
          <a:prstGeom prst="rect">
            <a:avLst/>
          </a:prstGeom>
          <a:gradFill rotWithShape="1">
            <a:gsLst>
              <a:gs pos="0">
                <a:srgbClr val="002060"/>
              </a:gs>
              <a:gs pos="100000">
                <a:srgbClr val="1F88C8"/>
              </a:gs>
            </a:gsLst>
            <a:lin ang="16200000"/>
          </a:gradFill>
          <a:ln w="9525">
            <a:solidFill>
              <a:schemeClr val="accent3">
                <a:lumMod val="50000"/>
              </a:schemeClr>
            </a:solidFill>
            <a:miter lim="800000"/>
            <a:headEnd/>
            <a:tailEnd/>
          </a:ln>
          <a:effectLst>
            <a:outerShdw blurRad="63500" dist="23000" dir="5400000" rotWithShape="0">
              <a:srgbClr val="000000">
                <a:alpha val="34999"/>
              </a:srgbClr>
            </a:outerShdw>
          </a:effectLst>
        </p:spPr>
        <p:txBody>
          <a:bodyPr anchor="ctr"/>
          <a:lstStyle/>
          <a:p>
            <a:pPr indent="-342900" algn="ctr">
              <a:defRPr/>
            </a:pPr>
            <a:endParaRPr lang="da-DK" sz="1400" b="1" kern="0" noProof="1">
              <a:solidFill>
                <a:sysClr val="window" lastClr="FFFFFF"/>
              </a:solidFill>
              <a:latin typeface="Arial" pitchFamily="34" charset="0"/>
              <a:ea typeface="ＭＳ Ｐゴシック" pitchFamily="-97" charset="-128"/>
            </a:endParaRPr>
          </a:p>
        </p:txBody>
      </p:sp>
      <p:sp>
        <p:nvSpPr>
          <p:cNvPr id="12" name="Rektangel 64"/>
          <p:cNvSpPr>
            <a:spLocks noChangeArrowheads="1"/>
          </p:cNvSpPr>
          <p:nvPr/>
        </p:nvSpPr>
        <p:spPr bwMode="auto">
          <a:xfrm>
            <a:off x="1630879" y="2056311"/>
            <a:ext cx="2864308" cy="4153353"/>
          </a:xfrm>
          <a:prstGeom prst="rect">
            <a:avLst/>
          </a:prstGeom>
          <a:gradFill rotWithShape="1">
            <a:gsLst>
              <a:gs pos="0">
                <a:srgbClr val="E6E6E6"/>
              </a:gs>
              <a:gs pos="41000">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a:solidFill>
                <a:srgbClr val="FFFFFF"/>
              </a:solidFill>
              <a:latin typeface="Arial" pitchFamily="34" charset="0"/>
              <a:ea typeface="ＭＳ Ｐゴシック" pitchFamily="-97" charset="-128"/>
            </a:endParaRPr>
          </a:p>
        </p:txBody>
      </p:sp>
      <p:sp>
        <p:nvSpPr>
          <p:cNvPr id="13" name="Rectangle 5"/>
          <p:cNvSpPr txBox="1">
            <a:spLocks noChangeArrowheads="1"/>
          </p:cNvSpPr>
          <p:nvPr/>
        </p:nvSpPr>
        <p:spPr bwMode="gray">
          <a:xfrm>
            <a:off x="1805963" y="1814769"/>
            <a:ext cx="2159449" cy="164575"/>
          </a:xfrm>
          <a:prstGeom prst="rect">
            <a:avLst/>
          </a:prstGeom>
          <a:noFill/>
          <a:ln w="9525">
            <a:noFill/>
            <a:miter lim="800000"/>
            <a:headEnd/>
            <a:tailEnd/>
          </a:ln>
        </p:spPr>
        <p:txBody>
          <a:bodyPr lIns="0" rIns="0" anchor="ctr"/>
          <a:lstStyle/>
          <a:p>
            <a:pPr eaLnBrk="0" hangingPunct="0">
              <a:lnSpc>
                <a:spcPct val="95000"/>
              </a:lnSpc>
            </a:pPr>
            <a:r>
              <a:rPr lang="en-US" sz="1600" b="1">
                <a:solidFill>
                  <a:schemeClr val="tx2"/>
                </a:solidFill>
              </a:rPr>
              <a:t>First Normal Form</a:t>
            </a:r>
          </a:p>
        </p:txBody>
      </p:sp>
      <p:sp>
        <p:nvSpPr>
          <p:cNvPr id="14" name="Rektangel 24"/>
          <p:cNvSpPr>
            <a:spLocks noChangeArrowheads="1"/>
          </p:cNvSpPr>
          <p:nvPr/>
        </p:nvSpPr>
        <p:spPr bwMode="auto">
          <a:xfrm>
            <a:off x="7747254" y="1779138"/>
            <a:ext cx="2834967" cy="259586"/>
          </a:xfrm>
          <a:prstGeom prst="rect">
            <a:avLst/>
          </a:prstGeom>
          <a:gradFill rotWithShape="1">
            <a:gsLst>
              <a:gs pos="0">
                <a:srgbClr val="002060"/>
              </a:gs>
              <a:gs pos="100000">
                <a:srgbClr val="1F88C8"/>
              </a:gs>
            </a:gsLst>
            <a:lin ang="16200000"/>
          </a:gradFill>
          <a:ln w="9525">
            <a:solidFill>
              <a:schemeClr val="accent3">
                <a:lumMod val="50000"/>
              </a:schemeClr>
            </a:solidFill>
            <a:miter lim="800000"/>
            <a:headEnd/>
            <a:tailEnd/>
          </a:ln>
          <a:effectLst>
            <a:outerShdw blurRad="63500" dist="23000" dir="5400000" rotWithShape="0">
              <a:srgbClr val="000000">
                <a:alpha val="34999"/>
              </a:srgbClr>
            </a:outerShdw>
          </a:effectLst>
        </p:spPr>
        <p:txBody>
          <a:bodyPr anchor="ctr"/>
          <a:lstStyle/>
          <a:p>
            <a:pPr indent="-342900" algn="ctr">
              <a:defRPr/>
            </a:pPr>
            <a:endParaRPr lang="da-DK" sz="1400" b="1" kern="0" noProof="1">
              <a:solidFill>
                <a:sysClr val="window" lastClr="FFFFFF"/>
              </a:solidFill>
              <a:latin typeface="Arial" pitchFamily="34" charset="0"/>
              <a:ea typeface="ＭＳ Ｐゴシック" pitchFamily="-97" charset="-128"/>
            </a:endParaRPr>
          </a:p>
        </p:txBody>
      </p:sp>
      <p:sp>
        <p:nvSpPr>
          <p:cNvPr id="15" name="Rektangel 25"/>
          <p:cNvSpPr>
            <a:spLocks noChangeArrowheads="1"/>
          </p:cNvSpPr>
          <p:nvPr/>
        </p:nvSpPr>
        <p:spPr bwMode="auto">
          <a:xfrm>
            <a:off x="7747253" y="2072824"/>
            <a:ext cx="2825744" cy="4136844"/>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a:solidFill>
                <a:srgbClr val="FFFFFF"/>
              </a:solidFill>
              <a:latin typeface="Arial" pitchFamily="34" charset="0"/>
              <a:ea typeface="ＭＳ Ｐゴシック" pitchFamily="-97" charset="-128"/>
            </a:endParaRPr>
          </a:p>
        </p:txBody>
      </p:sp>
      <p:sp>
        <p:nvSpPr>
          <p:cNvPr id="17" name="Rectangle 5"/>
          <p:cNvSpPr txBox="1">
            <a:spLocks noChangeArrowheads="1"/>
          </p:cNvSpPr>
          <p:nvPr/>
        </p:nvSpPr>
        <p:spPr bwMode="gray">
          <a:xfrm>
            <a:off x="7905396" y="1814769"/>
            <a:ext cx="2056175" cy="164575"/>
          </a:xfrm>
          <a:prstGeom prst="rect">
            <a:avLst/>
          </a:prstGeom>
          <a:noFill/>
          <a:ln w="9525">
            <a:noFill/>
            <a:miter lim="800000"/>
            <a:headEnd/>
            <a:tailEnd/>
          </a:ln>
        </p:spPr>
        <p:txBody>
          <a:bodyPr lIns="0" rIns="0" anchor="ctr"/>
          <a:lstStyle/>
          <a:p>
            <a:pPr eaLnBrk="0" hangingPunct="0">
              <a:lnSpc>
                <a:spcPct val="95000"/>
              </a:lnSpc>
            </a:pPr>
            <a:r>
              <a:rPr lang="en-US" sz="1600" b="1">
                <a:solidFill>
                  <a:schemeClr val="tx2"/>
                </a:solidFill>
              </a:rPr>
              <a:t>Third Normal Form</a:t>
            </a:r>
          </a:p>
        </p:txBody>
      </p:sp>
      <p:sp>
        <p:nvSpPr>
          <p:cNvPr id="18" name="Tekstboks 35"/>
          <p:cNvSpPr txBox="1">
            <a:spLocks noChangeArrowheads="1"/>
          </p:cNvSpPr>
          <p:nvPr/>
        </p:nvSpPr>
        <p:spPr bwMode="auto">
          <a:xfrm>
            <a:off x="1684737" y="2054683"/>
            <a:ext cx="2837584" cy="3785652"/>
          </a:xfrm>
          <a:prstGeom prst="rect">
            <a:avLst/>
          </a:prstGeom>
          <a:noFill/>
          <a:ln w="9525">
            <a:noFill/>
            <a:miter lim="800000"/>
            <a:headEnd/>
            <a:tailEnd/>
          </a:ln>
        </p:spPr>
        <p:txBody>
          <a:bodyPr wrap="square">
            <a:spAutoFit/>
          </a:bodyPr>
          <a:lstStyle/>
          <a:p>
            <a:pPr algn="just"/>
            <a:r>
              <a:rPr lang="en-US" sz="1400">
                <a:solidFill>
                  <a:srgbClr val="171717"/>
                </a:solidFill>
              </a:rPr>
              <a:t>	</a:t>
            </a:r>
            <a:r>
              <a:rPr lang="en-US" sz="1600">
                <a:solidFill>
                  <a:srgbClr val="171717"/>
                </a:solidFill>
              </a:rPr>
              <a:t>No Rule Family row 	may be decomposed into more than one rule conclusion. </a:t>
            </a:r>
          </a:p>
          <a:p>
            <a:pPr algn="just"/>
            <a:endParaRPr lang="en-US" sz="800">
              <a:solidFill>
                <a:srgbClr val="171717"/>
              </a:solidFill>
            </a:endParaRPr>
          </a:p>
          <a:p>
            <a:pPr algn="just"/>
            <a:r>
              <a:rPr lang="en-US" sz="1600">
                <a:solidFill>
                  <a:srgbClr val="171717"/>
                </a:solidFill>
              </a:rPr>
              <a:t>A Rule Family row makes one conclusion and does not contain any conclusions nested inside it. </a:t>
            </a:r>
          </a:p>
          <a:p>
            <a:pPr algn="just"/>
            <a:endParaRPr lang="en-US" sz="800">
              <a:solidFill>
                <a:srgbClr val="171717"/>
              </a:solidFill>
            </a:endParaRPr>
          </a:p>
          <a:p>
            <a:pPr algn="just"/>
            <a:r>
              <a:rPr lang="en-US" sz="1600">
                <a:solidFill>
                  <a:srgbClr val="171717"/>
                </a:solidFill>
              </a:rPr>
              <a:t>A Rule Family row cannot be decomposed into more than one such judgment, which has implications for how to represent OR, OTHERWISE, and ELSE among conditions.</a:t>
            </a:r>
          </a:p>
        </p:txBody>
      </p:sp>
      <p:sp>
        <p:nvSpPr>
          <p:cNvPr id="50" name="Tekstboks 35"/>
          <p:cNvSpPr txBox="1">
            <a:spLocks noChangeArrowheads="1"/>
          </p:cNvSpPr>
          <p:nvPr/>
        </p:nvSpPr>
        <p:spPr bwMode="auto">
          <a:xfrm>
            <a:off x="4652947" y="2054684"/>
            <a:ext cx="2879535" cy="2923877"/>
          </a:xfrm>
          <a:prstGeom prst="rect">
            <a:avLst/>
          </a:prstGeom>
          <a:noFill/>
          <a:ln w="9525">
            <a:noFill/>
            <a:miter lim="800000"/>
            <a:headEnd/>
            <a:tailEnd/>
          </a:ln>
        </p:spPr>
        <p:txBody>
          <a:bodyPr wrap="square">
            <a:spAutoFit/>
          </a:bodyPr>
          <a:lstStyle/>
          <a:p>
            <a:pPr algn="just"/>
            <a:r>
              <a:rPr lang="en-US" sz="1400">
                <a:solidFill>
                  <a:srgbClr val="171717"/>
                </a:solidFill>
              </a:rPr>
              <a:t>	</a:t>
            </a:r>
            <a:r>
              <a:rPr lang="en-US" sz="1600">
                <a:solidFill>
                  <a:srgbClr val="171717"/>
                </a:solidFill>
              </a:rPr>
              <a:t>Decision 	Models in </a:t>
            </a:r>
          </a:p>
          <a:p>
            <a:pPr algn="just"/>
            <a:r>
              <a:rPr lang="en-US" sz="1600">
                <a:solidFill>
                  <a:srgbClr val="171717"/>
                </a:solidFill>
              </a:rPr>
              <a:t>	Second normal form eliminate functional (i.e. Inferential) dependencies involving only part of the condition key of a Rule Pattern. </a:t>
            </a:r>
          </a:p>
          <a:p>
            <a:pPr algn="just"/>
            <a:endParaRPr lang="en-US" sz="800">
              <a:solidFill>
                <a:srgbClr val="171717"/>
              </a:solidFill>
            </a:endParaRPr>
          </a:p>
          <a:p>
            <a:pPr algn="just"/>
            <a:r>
              <a:rPr lang="en-US" sz="1600">
                <a:solidFill>
                  <a:srgbClr val="171717"/>
                </a:solidFill>
              </a:rPr>
              <a:t>A Rule Pattern is in second normal form only if the conclusion is fully functionally dependent on the entire condition key.</a:t>
            </a:r>
          </a:p>
        </p:txBody>
      </p:sp>
      <p:sp>
        <p:nvSpPr>
          <p:cNvPr id="51" name="Tekstboks 35"/>
          <p:cNvSpPr txBox="1">
            <a:spLocks noChangeArrowheads="1"/>
          </p:cNvSpPr>
          <p:nvPr/>
        </p:nvSpPr>
        <p:spPr bwMode="auto">
          <a:xfrm>
            <a:off x="7747254" y="2054684"/>
            <a:ext cx="2825743" cy="4031873"/>
          </a:xfrm>
          <a:prstGeom prst="rect">
            <a:avLst/>
          </a:prstGeom>
          <a:noFill/>
          <a:ln w="9525">
            <a:noFill/>
            <a:miter lim="800000"/>
            <a:headEnd/>
            <a:tailEnd/>
          </a:ln>
        </p:spPr>
        <p:txBody>
          <a:bodyPr wrap="square">
            <a:spAutoFit/>
          </a:bodyPr>
          <a:lstStyle/>
          <a:p>
            <a:pPr algn="just"/>
            <a:r>
              <a:rPr lang="en-US" sz="1400">
                <a:solidFill>
                  <a:srgbClr val="171717"/>
                </a:solidFill>
              </a:rPr>
              <a:t>	</a:t>
            </a:r>
            <a:r>
              <a:rPr lang="en-US" sz="1600">
                <a:solidFill>
                  <a:srgbClr val="171717"/>
                </a:solidFill>
              </a:rPr>
              <a:t>The purpose of third</a:t>
            </a:r>
          </a:p>
          <a:p>
            <a:pPr algn="just"/>
            <a:r>
              <a:rPr lang="en-US" sz="1600">
                <a:solidFill>
                  <a:srgbClr val="171717"/>
                </a:solidFill>
              </a:rPr>
              <a:t>	normal form for the Decision Model is to eliminate functional, (i.e.. Inferential) dependencies among conditions. </a:t>
            </a:r>
          </a:p>
          <a:p>
            <a:pPr algn="just"/>
            <a:endParaRPr lang="en-US" sz="800">
              <a:solidFill>
                <a:srgbClr val="171717"/>
              </a:solidFill>
            </a:endParaRPr>
          </a:p>
          <a:p>
            <a:pPr algn="just"/>
            <a:r>
              <a:rPr lang="en-US" sz="1600">
                <a:solidFill>
                  <a:srgbClr val="171717"/>
                </a:solidFill>
              </a:rPr>
              <a:t>A Rule Pattern is in third normal form if it is in second normal form and none of the conditions are transitively functionally dependent on other conditions. </a:t>
            </a:r>
          </a:p>
          <a:p>
            <a:pPr algn="just"/>
            <a:endParaRPr lang="en-US" sz="800">
              <a:solidFill>
                <a:srgbClr val="171717"/>
              </a:solidFill>
            </a:endParaRPr>
          </a:p>
          <a:p>
            <a:pPr algn="just"/>
            <a:r>
              <a:rPr lang="en-US" sz="1600">
                <a:solidFill>
                  <a:srgbClr val="171717"/>
                </a:solidFill>
              </a:rPr>
              <a:t>In other words, there are no hidden interim decisions in the Rule Family.</a:t>
            </a:r>
          </a:p>
        </p:txBody>
      </p:sp>
      <p:grpSp>
        <p:nvGrpSpPr>
          <p:cNvPr id="52" name="Grupper 67"/>
          <p:cNvGrpSpPr>
            <a:grpSpLocks/>
          </p:cNvGrpSpPr>
          <p:nvPr/>
        </p:nvGrpSpPr>
        <p:grpSpPr bwMode="auto">
          <a:xfrm>
            <a:off x="7891529" y="2139504"/>
            <a:ext cx="327564" cy="313880"/>
            <a:chOff x="876300" y="2508250"/>
            <a:chExt cx="344488" cy="346944"/>
          </a:xfrm>
        </p:grpSpPr>
        <p:sp>
          <p:nvSpPr>
            <p:cNvPr id="53" name="Rektangel 53"/>
            <p:cNvSpPr>
              <a:spLocks noChangeArrowheads="1"/>
            </p:cNvSpPr>
            <p:nvPr/>
          </p:nvSpPr>
          <p:spPr bwMode="auto">
            <a:xfrm>
              <a:off x="876300" y="2508250"/>
              <a:ext cx="344488" cy="346944"/>
            </a:xfrm>
            <a:prstGeom prst="rect">
              <a:avLst/>
            </a:prstGeom>
            <a:gradFill rotWithShape="1">
              <a:gsLst>
                <a:gs pos="0">
                  <a:schemeClr val="tx1"/>
                </a:gs>
                <a:gs pos="100000">
                  <a:schemeClr val="bg2"/>
                </a:gs>
              </a:gsLst>
              <a:lin ang="16200000"/>
            </a:gradFill>
            <a:ln w="9525">
              <a:solidFill>
                <a:schemeClr val="bg2">
                  <a:lumMod val="90000"/>
                </a:schemeClr>
              </a:solidFill>
              <a:miter lim="800000"/>
              <a:headEnd/>
              <a:tailEnd/>
            </a:ln>
            <a:effectLst>
              <a:outerShdw blurRad="63500" dist="23000" dir="5400000" rotWithShape="0">
                <a:srgbClr val="000000">
                  <a:alpha val="34999"/>
                </a:srgbClr>
              </a:outerShdw>
            </a:effectLst>
          </p:spPr>
          <p:txBody>
            <a:bodyPr anchor="ctr"/>
            <a:lstStyle/>
            <a:p>
              <a:pPr algn="ctr">
                <a:defRPr/>
              </a:pPr>
              <a:endParaRPr lang="da-DK" sz="1200">
                <a:solidFill>
                  <a:srgbClr val="FFFFFF"/>
                </a:solidFill>
                <a:latin typeface="Arial" pitchFamily="34" charset="0"/>
                <a:ea typeface="ＭＳ Ｐゴシック" pitchFamily="-97" charset="-128"/>
              </a:endParaRPr>
            </a:p>
          </p:txBody>
        </p:sp>
        <p:sp>
          <p:nvSpPr>
            <p:cNvPr id="54" name="Tekstboks 54"/>
            <p:cNvSpPr txBox="1">
              <a:spLocks noChangeArrowheads="1"/>
            </p:cNvSpPr>
            <p:nvPr/>
          </p:nvSpPr>
          <p:spPr bwMode="auto">
            <a:xfrm>
              <a:off x="891278" y="2545758"/>
              <a:ext cx="322021" cy="306178"/>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a:solidFill>
                    <a:srgbClr val="171717"/>
                  </a:solidFill>
                  <a:latin typeface="Arial" pitchFamily="34" charset="0"/>
                  <a:ea typeface="ＭＳ Ｐゴシック" pitchFamily="-97" charset="-128"/>
                </a:rPr>
                <a:t>3</a:t>
              </a:r>
            </a:p>
          </p:txBody>
        </p:sp>
      </p:grpSp>
      <p:grpSp>
        <p:nvGrpSpPr>
          <p:cNvPr id="55" name="Gruppe 55"/>
          <p:cNvGrpSpPr>
            <a:grpSpLocks/>
          </p:cNvGrpSpPr>
          <p:nvPr/>
        </p:nvGrpSpPr>
        <p:grpSpPr bwMode="auto">
          <a:xfrm>
            <a:off x="4800387" y="2139500"/>
            <a:ext cx="327564" cy="313880"/>
            <a:chOff x="1041400" y="4095750"/>
            <a:chExt cx="344488" cy="346075"/>
          </a:xfrm>
        </p:grpSpPr>
        <p:sp>
          <p:nvSpPr>
            <p:cNvPr id="56" name="Rektangel 56"/>
            <p:cNvSpPr>
              <a:spLocks noChangeArrowheads="1"/>
            </p:cNvSpPr>
            <p:nvPr/>
          </p:nvSpPr>
          <p:spPr bwMode="auto">
            <a:xfrm>
              <a:off x="1041400" y="4095750"/>
              <a:ext cx="344488" cy="346075"/>
            </a:xfrm>
            <a:prstGeom prst="rect">
              <a:avLst/>
            </a:prstGeom>
            <a:gradFill rotWithShape="1">
              <a:gsLst>
                <a:gs pos="0">
                  <a:srgbClr val="002060"/>
                </a:gs>
                <a:gs pos="100000">
                  <a:srgbClr val="1F88C8"/>
                </a:gs>
              </a:gsLst>
              <a:lin ang="16200000"/>
            </a:gradFill>
            <a:ln w="9525">
              <a:solidFill>
                <a:schemeClr val="accent3">
                  <a:lumMod val="50000"/>
                </a:schemeClr>
              </a:solidFill>
              <a:miter lim="800000"/>
              <a:headEnd/>
              <a:tailEnd/>
            </a:ln>
            <a:effectLst>
              <a:outerShdw blurRad="63500" dist="23000" dir="5400000" rotWithShape="0">
                <a:srgbClr val="000000">
                  <a:alpha val="34999"/>
                </a:srgbClr>
              </a:outerShdw>
            </a:effectLst>
          </p:spPr>
          <p:txBody>
            <a:bodyPr anchor="ctr"/>
            <a:lstStyle/>
            <a:p>
              <a:pPr algn="ctr">
                <a:defRPr/>
              </a:pPr>
              <a:endParaRPr lang="da-DK" sz="1400" b="1" kern="0" noProof="1">
                <a:solidFill>
                  <a:sysClr val="window" lastClr="FFFFFF"/>
                </a:solidFill>
                <a:latin typeface="Arial" pitchFamily="34" charset="0"/>
                <a:ea typeface="ＭＳ Ｐゴシック" pitchFamily="-97" charset="-128"/>
              </a:endParaRPr>
            </a:p>
          </p:txBody>
        </p:sp>
        <p:sp>
          <p:nvSpPr>
            <p:cNvPr id="57" name="Tekstboks 57"/>
            <p:cNvSpPr txBox="1">
              <a:spLocks noChangeArrowheads="1"/>
            </p:cNvSpPr>
            <p:nvPr/>
          </p:nvSpPr>
          <p:spPr bwMode="auto">
            <a:xfrm>
              <a:off x="1056378" y="4133163"/>
              <a:ext cx="322021" cy="276860"/>
            </a:xfrm>
            <a:prstGeom prst="rect">
              <a:avLst/>
            </a:prstGeom>
            <a:noFill/>
            <a:ln w="25400" cap="flat" cmpd="sng" algn="ctr">
              <a:noFill/>
              <a:prstDash val="solid"/>
            </a:ln>
            <a:effectLst/>
          </p:spPr>
          <p:txBody>
            <a:bodyPr anchor="ctr"/>
            <a:lstStyle/>
            <a:p>
              <a:pPr algn="ctr">
                <a:defRPr/>
              </a:pPr>
              <a:r>
                <a:rPr lang="da-DK" sz="1200" kern="0" noProof="1">
                  <a:solidFill>
                    <a:sysClr val="window" lastClr="FFFFFF"/>
                  </a:solidFill>
                  <a:latin typeface="Arial" pitchFamily="34" charset="0"/>
                  <a:ea typeface="ＭＳ Ｐゴシック" pitchFamily="-97" charset="-128"/>
                </a:rPr>
                <a:t>2</a:t>
              </a:r>
            </a:p>
          </p:txBody>
        </p:sp>
      </p:grpSp>
      <p:grpSp>
        <p:nvGrpSpPr>
          <p:cNvPr id="58" name="Gruppe 58"/>
          <p:cNvGrpSpPr>
            <a:grpSpLocks/>
          </p:cNvGrpSpPr>
          <p:nvPr/>
        </p:nvGrpSpPr>
        <p:grpSpPr bwMode="auto">
          <a:xfrm>
            <a:off x="1782212" y="2139500"/>
            <a:ext cx="327564" cy="313880"/>
            <a:chOff x="1003300" y="2838450"/>
            <a:chExt cx="344488" cy="346075"/>
          </a:xfrm>
        </p:grpSpPr>
        <p:sp>
          <p:nvSpPr>
            <p:cNvPr id="59" name="Rektangel 59"/>
            <p:cNvSpPr>
              <a:spLocks noChangeArrowheads="1"/>
            </p:cNvSpPr>
            <p:nvPr/>
          </p:nvSpPr>
          <p:spPr bwMode="auto">
            <a:xfrm>
              <a:off x="1003300" y="2838450"/>
              <a:ext cx="344488" cy="346075"/>
            </a:xfrm>
            <a:prstGeom prst="rect">
              <a:avLst/>
            </a:prstGeom>
            <a:gradFill flip="none" rotWithShape="1">
              <a:gsLst>
                <a:gs pos="0">
                  <a:srgbClr val="69BED9"/>
                </a:gs>
                <a:gs pos="100000">
                  <a:srgbClr val="1F88C8"/>
                </a:gs>
              </a:gsLst>
              <a:lin ang="5400000" scaled="1"/>
              <a:tileRect/>
            </a:gradFill>
            <a:ln w="9525">
              <a:solidFill>
                <a:schemeClr val="accent3">
                  <a:lumMod val="75000"/>
                </a:schemeClr>
              </a:solidFill>
              <a:miter lim="800000"/>
              <a:headEnd/>
              <a:tailEnd/>
            </a:ln>
            <a:effectLst>
              <a:outerShdw blurRad="50800" dist="38100" dir="2700000" algn="tl" rotWithShape="0">
                <a:prstClr val="black">
                  <a:alpha val="40000"/>
                </a:prstClr>
              </a:outerShdw>
            </a:effectLst>
          </p:spPr>
          <p:txBody>
            <a:bodyPr anchor="ctr"/>
            <a:lstStyle/>
            <a:p>
              <a:pPr indent="-342900" algn="ctr">
                <a:buFont typeface="+mj-lt"/>
                <a:buAutoNum type="arabicPeriod"/>
                <a:defRPr/>
              </a:pPr>
              <a:endParaRPr lang="da-DK" sz="1600" b="1" kern="0" noProof="1">
                <a:solidFill>
                  <a:srgbClr val="FFFFFF"/>
                </a:solidFill>
                <a:latin typeface="Arial" pitchFamily="34" charset="0"/>
                <a:ea typeface="ＭＳ Ｐゴシック" pitchFamily="-97" charset="-128"/>
              </a:endParaRPr>
            </a:p>
          </p:txBody>
        </p:sp>
        <p:sp>
          <p:nvSpPr>
            <p:cNvPr id="60" name="Tekstboks 60"/>
            <p:cNvSpPr txBox="1">
              <a:spLocks noChangeArrowheads="1"/>
            </p:cNvSpPr>
            <p:nvPr/>
          </p:nvSpPr>
          <p:spPr bwMode="auto">
            <a:xfrm>
              <a:off x="1025767" y="2866511"/>
              <a:ext cx="322021" cy="278730"/>
            </a:xfrm>
            <a:prstGeom prst="rect">
              <a:avLst/>
            </a:prstGeom>
            <a:noFill/>
            <a:ln w="25400" cap="flat" cmpd="sng" algn="ctr">
              <a:noFill/>
              <a:prstDash val="solid"/>
            </a:ln>
            <a:effectLst/>
          </p:spPr>
          <p:txBody>
            <a:bodyPr anchor="ctr"/>
            <a:lstStyle/>
            <a:p>
              <a:pPr algn="ctr">
                <a:defRPr/>
              </a:pPr>
              <a:r>
                <a:rPr lang="da-DK" sz="1200" kern="0" noProof="1">
                  <a:solidFill>
                    <a:sysClr val="window" lastClr="FFFFFF"/>
                  </a:solidFill>
                  <a:latin typeface="Arial" pitchFamily="34" charset="0"/>
                  <a:ea typeface="ＭＳ Ｐゴシック" pitchFamily="-97" charset="-128"/>
                </a:rPr>
                <a:t>1</a:t>
              </a:r>
            </a:p>
          </p:txBody>
        </p:sp>
      </p:grpSp>
      <p:sp>
        <p:nvSpPr>
          <p:cNvPr id="25" name="TextBox 24"/>
          <p:cNvSpPr txBox="1"/>
          <p:nvPr/>
        </p:nvSpPr>
        <p:spPr>
          <a:xfrm>
            <a:off x="1803575" y="6547623"/>
            <a:ext cx="8646392" cy="215444"/>
          </a:xfrm>
          <a:prstGeom prst="rect">
            <a:avLst/>
          </a:prstGeom>
          <a:noFill/>
        </p:spPr>
        <p:txBody>
          <a:bodyPr wrap="square" rtlCol="0">
            <a:spAutoFit/>
          </a:bodyPr>
          <a:lstStyle/>
          <a:p>
            <a:pPr algn="ctr"/>
            <a:r>
              <a:rPr lang="en-US" sz="800" dirty="0"/>
              <a:t>Source: Halle, Barbara von; Larry Goldberg (2009-10-27). The Decision Model (Kindle Locations 1176-1180). Taylor &amp; Francis - A. Kindle Edition. </a:t>
            </a:r>
            <a:endParaRPr lang="da-DK" sz="800" dirty="0"/>
          </a:p>
        </p:txBody>
      </p:sp>
      <p:sp>
        <p:nvSpPr>
          <p:cNvPr id="26" name="Title 1"/>
          <p:cNvSpPr>
            <a:spLocks noGrp="1"/>
          </p:cNvSpPr>
          <p:nvPr>
            <p:ph type="title"/>
          </p:nvPr>
        </p:nvSpPr>
        <p:spPr>
          <a:xfrm>
            <a:off x="1713675" y="393466"/>
            <a:ext cx="8764320" cy="563562"/>
          </a:xfrm>
          <a:prstGeom prst="rect">
            <a:avLst/>
          </a:prstGeom>
        </p:spPr>
        <p:txBody>
          <a:bodyPr>
            <a:normAutofit fontScale="90000"/>
          </a:bodyPr>
          <a:lstStyle/>
          <a:p>
            <a:r>
              <a:rPr lang="en-US" sz="2400" dirty="0">
                <a:solidFill>
                  <a:schemeClr val="bg1"/>
                </a:solidFill>
              </a:rPr>
              <a:t>Decision Modeling Basics</a:t>
            </a:r>
            <a:br>
              <a:rPr lang="en-US" sz="2400" dirty="0">
                <a:solidFill>
                  <a:schemeClr val="bg1"/>
                </a:solidFill>
              </a:rPr>
            </a:br>
            <a:r>
              <a:rPr lang="en-US" sz="2400" dirty="0">
                <a:solidFill>
                  <a:schemeClr val="bg1"/>
                </a:solidFill>
              </a:rPr>
              <a:t>Decision Models May Be Normalized</a:t>
            </a:r>
            <a:endParaRPr lang="en-US" sz="1600" dirty="0">
              <a:solidFill>
                <a:schemeClr val="bg1"/>
              </a:solidFill>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spTree>
    <p:extLst>
      <p:ext uri="{BB962C8B-B14F-4D97-AF65-F5344CB8AC3E}">
        <p14:creationId xmlns:p14="http://schemas.microsoft.com/office/powerpoint/2010/main" val="2302911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175" y="1654442"/>
            <a:ext cx="3895792" cy="319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kstboks 26"/>
          <p:cNvSpPr txBox="1">
            <a:spLocks noChangeArrowheads="1"/>
          </p:cNvSpPr>
          <p:nvPr/>
        </p:nvSpPr>
        <p:spPr bwMode="auto">
          <a:xfrm>
            <a:off x="1687773" y="1549204"/>
            <a:ext cx="4653887" cy="2554545"/>
          </a:xfrm>
          <a:prstGeom prst="rect">
            <a:avLst/>
          </a:prstGeom>
          <a:noFill/>
          <a:ln w="9525">
            <a:noFill/>
            <a:miter lim="800000"/>
            <a:headEnd/>
            <a:tailEnd/>
          </a:ln>
        </p:spPr>
        <p:txBody>
          <a:bodyPr wrap="square">
            <a:spAutoFit/>
          </a:bodyPr>
          <a:lstStyle/>
          <a:p>
            <a:r>
              <a:rPr lang="en-US" i="1" dirty="0">
                <a:solidFill>
                  <a:srgbClr val="171717"/>
                </a:solidFill>
              </a:rPr>
              <a:t>Once we are able to express the business decisions in terms of </a:t>
            </a:r>
            <a:r>
              <a:rPr lang="en-US" b="1" i="1" u="sng" dirty="0">
                <a:solidFill>
                  <a:srgbClr val="171717"/>
                </a:solidFill>
              </a:rPr>
              <a:t>Rules</a:t>
            </a:r>
            <a:r>
              <a:rPr lang="en-US" i="1" dirty="0">
                <a:solidFill>
                  <a:srgbClr val="171717"/>
                </a:solidFill>
              </a:rPr>
              <a:t>, it is possible to create a ‘Truth Table’ in the form shown at right.</a:t>
            </a:r>
          </a:p>
          <a:p>
            <a:endParaRPr lang="en-US" sz="800" i="1" dirty="0">
              <a:solidFill>
                <a:srgbClr val="171717"/>
              </a:solidFill>
            </a:endParaRPr>
          </a:p>
          <a:p>
            <a:r>
              <a:rPr lang="en-US" i="1" dirty="0">
                <a:solidFill>
                  <a:srgbClr val="171717"/>
                </a:solidFill>
              </a:rPr>
              <a:t>A collection of rules may be referred to as a </a:t>
            </a:r>
            <a:r>
              <a:rPr lang="en-US" b="1" i="1" u="sng" dirty="0">
                <a:solidFill>
                  <a:srgbClr val="171717"/>
                </a:solidFill>
              </a:rPr>
              <a:t>Rule Family</a:t>
            </a:r>
            <a:r>
              <a:rPr lang="en-US" i="1" dirty="0">
                <a:solidFill>
                  <a:srgbClr val="171717"/>
                </a:solidFill>
              </a:rPr>
              <a:t> which may be thought of as a method of documenting all the authorized [Circumstance/Outcome] possibilities</a:t>
            </a:r>
          </a:p>
          <a:p>
            <a:endParaRPr lang="en-US" sz="800" i="1" dirty="0">
              <a:solidFill>
                <a:srgbClr val="171717"/>
              </a:solidFill>
            </a:endParaRPr>
          </a:p>
        </p:txBody>
      </p:sp>
      <p:sp>
        <p:nvSpPr>
          <p:cNvPr id="7" name="TextBox 6"/>
          <p:cNvSpPr txBox="1"/>
          <p:nvPr/>
        </p:nvSpPr>
        <p:spPr>
          <a:xfrm>
            <a:off x="1803575" y="6547623"/>
            <a:ext cx="8646392" cy="215444"/>
          </a:xfrm>
          <a:prstGeom prst="rect">
            <a:avLst/>
          </a:prstGeom>
          <a:noFill/>
        </p:spPr>
        <p:txBody>
          <a:bodyPr wrap="square" rtlCol="0">
            <a:spAutoFit/>
          </a:bodyPr>
          <a:lstStyle/>
          <a:p>
            <a:pPr algn="ctr"/>
            <a:r>
              <a:rPr lang="en-US" sz="800" dirty="0"/>
              <a:t>Source: Halle, Barbara von; Larry Goldberg (2009-10-27). The Decision Model (Kindle Locations 1176-1180). Taylor &amp; Francis - A. Kindle Edition. </a:t>
            </a:r>
            <a:endParaRPr lang="da-DK" sz="800"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576" y="4156385"/>
            <a:ext cx="4429125"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kstboks 26"/>
          <p:cNvSpPr txBox="1">
            <a:spLocks noChangeArrowheads="1"/>
          </p:cNvSpPr>
          <p:nvPr/>
        </p:nvSpPr>
        <p:spPr bwMode="auto">
          <a:xfrm>
            <a:off x="6472287" y="5182146"/>
            <a:ext cx="4113825" cy="1200329"/>
          </a:xfrm>
          <a:prstGeom prst="rect">
            <a:avLst/>
          </a:prstGeom>
          <a:noFill/>
          <a:ln w="9525">
            <a:noFill/>
            <a:miter lim="800000"/>
            <a:headEnd/>
            <a:tailEnd/>
          </a:ln>
        </p:spPr>
        <p:txBody>
          <a:bodyPr wrap="square">
            <a:spAutoFit/>
          </a:bodyPr>
          <a:lstStyle/>
          <a:p>
            <a:r>
              <a:rPr lang="en-US" i="1" dirty="0">
                <a:solidFill>
                  <a:srgbClr val="171717"/>
                </a:solidFill>
              </a:rPr>
              <a:t>Once we are able to express the business decisions in terms of </a:t>
            </a:r>
            <a:r>
              <a:rPr lang="en-US" b="1" i="1" u="sng" dirty="0">
                <a:solidFill>
                  <a:srgbClr val="171717"/>
                </a:solidFill>
              </a:rPr>
              <a:t>Rules</a:t>
            </a:r>
            <a:r>
              <a:rPr lang="en-US" i="1" dirty="0">
                <a:solidFill>
                  <a:srgbClr val="171717"/>
                </a:solidFill>
              </a:rPr>
              <a:t>, it is possible to create a ‘Truth Table’ in the form shown at right.</a:t>
            </a:r>
            <a:endParaRPr lang="en-US" sz="800" i="1" dirty="0">
              <a:solidFill>
                <a:srgbClr val="171717"/>
              </a:solidFill>
            </a:endParaRPr>
          </a:p>
        </p:txBody>
      </p:sp>
      <p:sp>
        <p:nvSpPr>
          <p:cNvPr id="11" name="Title 1"/>
          <p:cNvSpPr>
            <a:spLocks noGrp="1"/>
          </p:cNvSpPr>
          <p:nvPr>
            <p:ph type="title"/>
          </p:nvPr>
        </p:nvSpPr>
        <p:spPr>
          <a:xfrm>
            <a:off x="1713675" y="393466"/>
            <a:ext cx="8764320" cy="563562"/>
          </a:xfrm>
          <a:prstGeom prst="rect">
            <a:avLst/>
          </a:prstGeom>
        </p:spPr>
        <p:txBody>
          <a:bodyPr/>
          <a:lstStyle/>
          <a:p>
            <a:r>
              <a:rPr lang="en-US" sz="2400" dirty="0">
                <a:solidFill>
                  <a:schemeClr val="bg1"/>
                </a:solidFill>
              </a:rPr>
              <a:t>Decision Modeling Basics</a:t>
            </a:r>
            <a:endParaRPr lang="en-US" sz="1600" dirty="0">
              <a:solidFill>
                <a:schemeClr val="bg1"/>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spTree>
    <p:extLst>
      <p:ext uri="{BB962C8B-B14F-4D97-AF65-F5344CB8AC3E}">
        <p14:creationId xmlns:p14="http://schemas.microsoft.com/office/powerpoint/2010/main" val="4234265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76784" y="1374532"/>
            <a:ext cx="8193493" cy="4817257"/>
          </a:xfrm>
        </p:spPr>
        <p:txBody>
          <a:bodyPr>
            <a:noAutofit/>
          </a:bodyPr>
          <a:lstStyle/>
          <a:p>
            <a:pPr marL="342900" indent="-285750"/>
            <a:r>
              <a:rPr lang="en-US" sz="1800" dirty="0" err="1">
                <a:solidFill>
                  <a:schemeClr val="tx1"/>
                </a:solidFill>
              </a:rPr>
              <a:t>a</a:t>
            </a:r>
            <a:r>
              <a:rPr lang="en-US" sz="1800" baseline="30000" dirty="0" err="1">
                <a:solidFill>
                  <a:schemeClr val="tx1"/>
                </a:solidFill>
              </a:rPr>
              <a:t>L</a:t>
            </a:r>
            <a:r>
              <a:rPr lang="en-US" sz="1800" dirty="0">
                <a:solidFill>
                  <a:schemeClr val="tx1"/>
                </a:solidFill>
              </a:rPr>
              <a:t>  (check attribute </a:t>
            </a:r>
            <a:r>
              <a:rPr lang="en-US" sz="1800" b="1" i="1" dirty="0">
                <a:solidFill>
                  <a:schemeClr val="tx1"/>
                </a:solidFill>
                <a:ea typeface="Calibri"/>
                <a:cs typeface="Times New Roman"/>
              </a:rPr>
              <a:t>B </a:t>
            </a:r>
            <a:r>
              <a:rPr lang="en-US" sz="1800" dirty="0">
                <a:solidFill>
                  <a:schemeClr val="tx1"/>
                </a:solidFill>
              </a:rPr>
              <a:t>for NOT NULL)</a:t>
            </a:r>
          </a:p>
          <a:p>
            <a:pPr marL="342900" indent="-285750"/>
            <a:r>
              <a:rPr lang="en-US" sz="1800" dirty="0">
                <a:solidFill>
                  <a:schemeClr val="tx1"/>
                </a:solidFill>
              </a:rPr>
              <a:t>T  (from the </a:t>
            </a:r>
            <a:r>
              <a:rPr lang="en-US" sz="1800" b="1" dirty="0">
                <a:solidFill>
                  <a:schemeClr val="tx1"/>
                </a:solidFill>
              </a:rPr>
              <a:t>Template </a:t>
            </a:r>
            <a:r>
              <a:rPr lang="en-US" sz="1800" dirty="0">
                <a:solidFill>
                  <a:schemeClr val="tx1"/>
                </a:solidFill>
              </a:rPr>
              <a:t>library)</a:t>
            </a:r>
          </a:p>
          <a:p>
            <a:pPr marL="342900" indent="-285750"/>
            <a:r>
              <a:rPr lang="en-US" sz="1800" dirty="0" err="1">
                <a:solidFill>
                  <a:schemeClr val="tx1"/>
                </a:solidFill>
              </a:rPr>
              <a:t>t</a:t>
            </a:r>
            <a:r>
              <a:rPr lang="en-US" sz="1800" baseline="30000" dirty="0" err="1">
                <a:solidFill>
                  <a:schemeClr val="tx1"/>
                </a:solidFill>
              </a:rPr>
              <a:t>L</a:t>
            </a:r>
            <a:r>
              <a:rPr lang="en-US" sz="1800" baseline="30000" dirty="0">
                <a:solidFill>
                  <a:schemeClr val="tx1"/>
                </a:solidFill>
              </a:rPr>
              <a:t> </a:t>
            </a:r>
            <a:r>
              <a:rPr lang="en-US" sz="1800" dirty="0">
                <a:solidFill>
                  <a:schemeClr val="tx1"/>
                </a:solidFill>
              </a:rPr>
              <a:t> (as </a:t>
            </a:r>
            <a:r>
              <a:rPr lang="en-US" sz="1800" b="1" dirty="0">
                <a:solidFill>
                  <a:schemeClr val="tx1"/>
                </a:solidFill>
              </a:rPr>
              <a:t>Logical Template – </a:t>
            </a:r>
            <a:r>
              <a:rPr lang="en-US" sz="1800" dirty="0">
                <a:solidFill>
                  <a:schemeClr val="tx1"/>
                </a:solidFill>
              </a:rPr>
              <a:t>i.e. checking </a:t>
            </a:r>
            <a:r>
              <a:rPr lang="en-US" sz="1800" b="1" i="1" dirty="0">
                <a:solidFill>
                  <a:schemeClr val="tx1"/>
                </a:solidFill>
                <a:ea typeface="Calibri"/>
                <a:cs typeface="Times New Roman"/>
              </a:rPr>
              <a:t>PATIENT_ID </a:t>
            </a:r>
            <a:r>
              <a:rPr lang="en-US" sz="1800" dirty="0">
                <a:solidFill>
                  <a:schemeClr val="tx1"/>
                </a:solidFill>
              </a:rPr>
              <a:t>for NOT NULL)</a:t>
            </a:r>
          </a:p>
          <a:p>
            <a:pPr marL="342900" indent="-285750"/>
            <a:r>
              <a:rPr lang="en-US" sz="1800" dirty="0">
                <a:solidFill>
                  <a:schemeClr val="tx1"/>
                </a:solidFill>
                <a:latin typeface="Fine Hand" panose="03060602040506080206" pitchFamily="66" charset="0"/>
              </a:rPr>
              <a:t>M</a:t>
            </a:r>
            <a:r>
              <a:rPr lang="en-US" sz="1800" dirty="0">
                <a:solidFill>
                  <a:schemeClr val="tx1"/>
                </a:solidFill>
              </a:rPr>
              <a:t>(</a:t>
            </a:r>
            <a:r>
              <a:rPr lang="en-US" sz="1800" dirty="0" err="1">
                <a:solidFill>
                  <a:schemeClr val="tx1"/>
                </a:solidFill>
              </a:rPr>
              <a:t>t</a:t>
            </a:r>
            <a:r>
              <a:rPr lang="en-US" sz="1800" baseline="30000" dirty="0" err="1">
                <a:solidFill>
                  <a:schemeClr val="tx1"/>
                </a:solidFill>
              </a:rPr>
              <a:t>L</a:t>
            </a:r>
            <a:r>
              <a:rPr lang="en-US" sz="1800" baseline="30000" dirty="0">
                <a:solidFill>
                  <a:schemeClr val="tx1"/>
                </a:solidFill>
              </a:rPr>
              <a:t> </a:t>
            </a:r>
            <a:r>
              <a:rPr lang="en-US" sz="1800" dirty="0">
                <a:solidFill>
                  <a:schemeClr val="tx1"/>
                </a:solidFill>
              </a:rPr>
              <a:t>: </a:t>
            </a:r>
            <a:r>
              <a:rPr lang="en-US" sz="1800" dirty="0" err="1">
                <a:solidFill>
                  <a:schemeClr val="tx1"/>
                </a:solidFill>
              </a:rPr>
              <a:t>t</a:t>
            </a:r>
            <a:r>
              <a:rPr lang="en-US" sz="1800" baseline="30000" dirty="0" err="1">
                <a:solidFill>
                  <a:schemeClr val="tx1"/>
                </a:solidFill>
              </a:rPr>
              <a:t>P</a:t>
            </a:r>
            <a:r>
              <a:rPr lang="en-US" sz="1800" dirty="0">
                <a:solidFill>
                  <a:schemeClr val="tx1"/>
                </a:solidFill>
              </a:rPr>
              <a:t>)</a:t>
            </a:r>
            <a:r>
              <a:rPr lang="en-US" sz="1800" baseline="30000" dirty="0">
                <a:solidFill>
                  <a:schemeClr val="tx1"/>
                </a:solidFill>
              </a:rPr>
              <a:t> </a:t>
            </a:r>
            <a:r>
              <a:rPr lang="en-US" sz="1800" dirty="0">
                <a:solidFill>
                  <a:schemeClr val="tx1"/>
                </a:solidFill>
              </a:rPr>
              <a:t>(Many </a:t>
            </a:r>
            <a:r>
              <a:rPr lang="en-US" sz="1800" b="1" dirty="0">
                <a:solidFill>
                  <a:schemeClr val="tx1"/>
                </a:solidFill>
              </a:rPr>
              <a:t>Physical Templates</a:t>
            </a:r>
            <a:r>
              <a:rPr lang="en-US" sz="1800" dirty="0">
                <a:solidFill>
                  <a:schemeClr val="tx1"/>
                </a:solidFill>
              </a:rPr>
              <a:t> per </a:t>
            </a:r>
            <a:r>
              <a:rPr lang="en-US" sz="1800" b="1" dirty="0">
                <a:solidFill>
                  <a:schemeClr val="tx1"/>
                </a:solidFill>
              </a:rPr>
              <a:t>Logical Template – </a:t>
            </a:r>
            <a:r>
              <a:rPr lang="en-US" sz="1800" dirty="0">
                <a:solidFill>
                  <a:schemeClr val="tx1"/>
                </a:solidFill>
              </a:rPr>
              <a:t>i.e. Talend or INFA)</a:t>
            </a:r>
          </a:p>
          <a:p>
            <a:pPr marL="342900" indent="-285750"/>
            <a:r>
              <a:rPr lang="en-US" sz="1800" dirty="0" err="1">
                <a:solidFill>
                  <a:schemeClr val="tx1"/>
                </a:solidFill>
              </a:rPr>
              <a:t>t</a:t>
            </a:r>
            <a:r>
              <a:rPr lang="en-US" sz="1800" baseline="30000" dirty="0" err="1">
                <a:solidFill>
                  <a:schemeClr val="tx1"/>
                </a:solidFill>
              </a:rPr>
              <a:t>P</a:t>
            </a:r>
            <a:r>
              <a:rPr lang="en-US" sz="1800" baseline="30000" dirty="0">
                <a:solidFill>
                  <a:schemeClr val="tx1"/>
                </a:solidFill>
              </a:rPr>
              <a:t> </a:t>
            </a:r>
            <a:r>
              <a:rPr lang="en-US" sz="1800" dirty="0">
                <a:solidFill>
                  <a:schemeClr val="tx1"/>
                </a:solidFill>
              </a:rPr>
              <a:t> (</a:t>
            </a:r>
            <a:r>
              <a:rPr lang="en-US" sz="1800" b="1" dirty="0">
                <a:solidFill>
                  <a:schemeClr val="tx1"/>
                </a:solidFill>
              </a:rPr>
              <a:t>Physical Template</a:t>
            </a:r>
            <a:r>
              <a:rPr lang="en-US" sz="1800" dirty="0">
                <a:solidFill>
                  <a:schemeClr val="tx1"/>
                </a:solidFill>
              </a:rPr>
              <a:t> – i.e. Talend 6.4 vs. Talend 7.0 workflow)</a:t>
            </a:r>
          </a:p>
          <a:p>
            <a:pPr marL="342900" indent="-285750"/>
            <a:r>
              <a:rPr lang="en-US" sz="1800" dirty="0">
                <a:solidFill>
                  <a:schemeClr val="tx1"/>
                </a:solidFill>
              </a:rPr>
              <a:t>C  (Conditions passed to </a:t>
            </a:r>
            <a:r>
              <a:rPr lang="en-US" sz="1800" b="1" dirty="0" err="1">
                <a:solidFill>
                  <a:schemeClr val="tx1"/>
                </a:solidFill>
              </a:rPr>
              <a:t>t</a:t>
            </a:r>
            <a:r>
              <a:rPr lang="en-US" sz="1800" b="1" baseline="30000" dirty="0" err="1">
                <a:solidFill>
                  <a:schemeClr val="tx1"/>
                </a:solidFill>
              </a:rPr>
              <a:t>P</a:t>
            </a:r>
            <a:r>
              <a:rPr lang="en-US" sz="1800" dirty="0">
                <a:solidFill>
                  <a:schemeClr val="tx1"/>
                </a:solidFill>
              </a:rPr>
              <a:t> which make it a ‘Physical Activity’)</a:t>
            </a:r>
          </a:p>
          <a:p>
            <a:pPr marL="342900" indent="-285750"/>
            <a:r>
              <a:rPr lang="en-US" sz="1800" dirty="0" err="1">
                <a:solidFill>
                  <a:schemeClr val="tx1"/>
                </a:solidFill>
              </a:rPr>
              <a:t>a</a:t>
            </a:r>
            <a:r>
              <a:rPr lang="en-US" sz="1800" baseline="30000" dirty="0" err="1">
                <a:solidFill>
                  <a:schemeClr val="tx1"/>
                </a:solidFill>
              </a:rPr>
              <a:t>P</a:t>
            </a:r>
            <a:r>
              <a:rPr lang="en-US" sz="1800" baseline="30000" dirty="0">
                <a:solidFill>
                  <a:schemeClr val="tx1"/>
                </a:solidFill>
              </a:rPr>
              <a:t> </a:t>
            </a:r>
            <a:r>
              <a:rPr lang="en-US" sz="1800" dirty="0">
                <a:solidFill>
                  <a:schemeClr val="tx1"/>
                </a:solidFill>
              </a:rPr>
              <a:t>(</a:t>
            </a:r>
            <a:r>
              <a:rPr lang="en-US" sz="1800" b="1" dirty="0">
                <a:solidFill>
                  <a:schemeClr val="tx1"/>
                </a:solidFill>
              </a:rPr>
              <a:t>Physical Activity</a:t>
            </a:r>
            <a:r>
              <a:rPr lang="en-US" sz="1800" dirty="0">
                <a:solidFill>
                  <a:schemeClr val="tx1"/>
                </a:solidFill>
              </a:rPr>
              <a:t> – i.e. A Talend 7.0 workflow with all parameters and conditions provided)</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9141" y="1471247"/>
            <a:ext cx="288607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319641" y="3957272"/>
            <a:ext cx="2505075" cy="430887"/>
          </a:xfrm>
          <a:prstGeom prst="rect">
            <a:avLst/>
          </a:prstGeom>
          <a:noFill/>
        </p:spPr>
        <p:txBody>
          <a:bodyPr wrap="square" rtlCol="0">
            <a:spAutoFit/>
          </a:bodyPr>
          <a:lstStyle/>
          <a:p>
            <a:pPr algn="ctr"/>
            <a:r>
              <a:rPr lang="en-US" sz="1100" dirty="0"/>
              <a:t>Mechanism for mapping logical activity to physical implementation</a:t>
            </a:r>
          </a:p>
        </p:txBody>
      </p:sp>
      <p:sp>
        <p:nvSpPr>
          <p:cNvPr id="8" name="Title 1"/>
          <p:cNvSpPr txBox="1">
            <a:spLocks/>
          </p:cNvSpPr>
          <p:nvPr/>
        </p:nvSpPr>
        <p:spPr>
          <a:xfrm>
            <a:off x="325315" y="393466"/>
            <a:ext cx="10152680" cy="563562"/>
          </a:xfrm>
          <a:prstGeom prst="rect">
            <a:avLst/>
          </a:prstGeom>
        </p:spPr>
        <p:txBody>
          <a:bodyPr/>
          <a:lstStyle>
            <a:lvl1pPr algn="l" defTabSz="457200" rtl="0" eaLnBrk="1" fontAlgn="base" hangingPunct="1">
              <a:spcBef>
                <a:spcPct val="0"/>
              </a:spcBef>
              <a:spcAft>
                <a:spcPct val="0"/>
              </a:spcAft>
              <a:defRPr sz="3200" kern="1200">
                <a:solidFill>
                  <a:schemeClr val="tx1">
                    <a:lumMod val="75000"/>
                  </a:schemeClr>
                </a:solidFill>
                <a:latin typeface="Arial" pitchFamily="34" charset="0"/>
                <a:ea typeface="ＭＳ Ｐゴシック" pitchFamily="-97" charset="-128"/>
                <a:cs typeface="+mj-cs"/>
              </a:defRPr>
            </a:lvl1pPr>
            <a:lvl2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eaLnBrk="1" fontAlgn="base" hangingPunct="1">
              <a:spcBef>
                <a:spcPct val="0"/>
              </a:spcBef>
              <a:spcAft>
                <a:spcPct val="0"/>
              </a:spcAft>
              <a:defRPr sz="4400">
                <a:solidFill>
                  <a:schemeClr val="tx1"/>
                </a:solidFill>
                <a:latin typeface="Arial Narrow" pitchFamily="-97" charset="0"/>
              </a:defRPr>
            </a:lvl6pPr>
            <a:lvl7pPr marL="914400" algn="ctr" defTabSz="457200" rtl="0" eaLnBrk="1" fontAlgn="base" hangingPunct="1">
              <a:spcBef>
                <a:spcPct val="0"/>
              </a:spcBef>
              <a:spcAft>
                <a:spcPct val="0"/>
              </a:spcAft>
              <a:defRPr sz="4400">
                <a:solidFill>
                  <a:schemeClr val="tx1"/>
                </a:solidFill>
                <a:latin typeface="Arial Narrow" pitchFamily="-97" charset="0"/>
              </a:defRPr>
            </a:lvl7pPr>
            <a:lvl8pPr marL="1371600" algn="ctr" defTabSz="457200" rtl="0" eaLnBrk="1" fontAlgn="base" hangingPunct="1">
              <a:spcBef>
                <a:spcPct val="0"/>
              </a:spcBef>
              <a:spcAft>
                <a:spcPct val="0"/>
              </a:spcAft>
              <a:defRPr sz="4400">
                <a:solidFill>
                  <a:schemeClr val="tx1"/>
                </a:solidFill>
                <a:latin typeface="Arial Narrow" pitchFamily="-97" charset="0"/>
              </a:defRPr>
            </a:lvl8pPr>
            <a:lvl9pPr marL="1828800" algn="ctr" defTabSz="457200" rtl="0" eaLnBrk="1" fontAlgn="base" hangingPunct="1">
              <a:spcBef>
                <a:spcPct val="0"/>
              </a:spcBef>
              <a:spcAft>
                <a:spcPct val="0"/>
              </a:spcAft>
              <a:defRPr sz="4400">
                <a:solidFill>
                  <a:schemeClr val="tx1"/>
                </a:solidFill>
                <a:latin typeface="Arial Narrow" pitchFamily="-97" charset="0"/>
              </a:defRPr>
            </a:lvl9pPr>
          </a:lstStyle>
          <a:p>
            <a:r>
              <a:rPr lang="en-US" sz="2400" dirty="0">
                <a:solidFill>
                  <a:schemeClr val="bg1"/>
                </a:solidFill>
              </a:rPr>
              <a:t>Manipulating Data </a:t>
            </a:r>
            <a:endParaRPr lang="en-US" sz="1600" dirty="0">
              <a:solidFill>
                <a:schemeClr val="bg1"/>
              </a:solidFill>
            </a:endParaRPr>
          </a:p>
        </p:txBody>
      </p:sp>
    </p:spTree>
    <p:extLst>
      <p:ext uri="{BB962C8B-B14F-4D97-AF65-F5344CB8AC3E}">
        <p14:creationId xmlns:p14="http://schemas.microsoft.com/office/powerpoint/2010/main" val="73757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6477000"/>
            <a:ext cx="9144000" cy="381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000" dirty="0"/>
              <a:t>TDAN 13898</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335696"/>
            <a:ext cx="8983566" cy="5369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00200" y="4550"/>
            <a:ext cx="9067800" cy="1169551"/>
          </a:xfrm>
          <a:prstGeom prst="rect">
            <a:avLst/>
          </a:prstGeom>
        </p:spPr>
        <p:txBody>
          <a:bodyPr wrap="square">
            <a:spAutoFit/>
          </a:bodyPr>
          <a:lstStyle/>
          <a:p>
            <a:pPr algn="ctr"/>
            <a:r>
              <a:rPr lang="en-US" sz="1600" b="1" u="sng" dirty="0">
                <a:solidFill>
                  <a:srgbClr val="003300"/>
                </a:solidFill>
              </a:rPr>
              <a:t>Business Information System Components (BISC)</a:t>
            </a:r>
          </a:p>
          <a:p>
            <a:r>
              <a:rPr lang="en-US" sz="1600" dirty="0"/>
              <a:t>XML-to-Physical (XML Views inherit from </a:t>
            </a:r>
            <a:r>
              <a:rPr lang="en-US" b="1" i="1" dirty="0">
                <a:solidFill>
                  <a:srgbClr val="FF0000"/>
                </a:solidFill>
              </a:rPr>
              <a:t>only 1</a:t>
            </a:r>
            <a:r>
              <a:rPr lang="en-US" sz="1600" dirty="0">
                <a:solidFill>
                  <a:schemeClr val="bg1"/>
                </a:solidFill>
              </a:rPr>
              <a:t> </a:t>
            </a:r>
            <a:r>
              <a:rPr lang="en-US" sz="1600" dirty="0"/>
              <a:t>Physical Model – But, </a:t>
            </a:r>
            <a:r>
              <a:rPr lang="en-US" b="1" i="1" dirty="0">
                <a:solidFill>
                  <a:srgbClr val="FF0000"/>
                </a:solidFill>
              </a:rPr>
              <a:t>M</a:t>
            </a:r>
            <a:r>
              <a:rPr lang="en-US" sz="1600" b="1" dirty="0">
                <a:solidFill>
                  <a:srgbClr val="003300"/>
                </a:solidFill>
              </a:rPr>
              <a:t> </a:t>
            </a:r>
            <a:r>
              <a:rPr lang="en-US" sz="1600" dirty="0"/>
              <a:t>XML from</a:t>
            </a:r>
            <a:r>
              <a:rPr lang="en-US" sz="1600" b="1" dirty="0"/>
              <a:t> </a:t>
            </a:r>
            <a:r>
              <a:rPr lang="en-US" b="1" i="1" dirty="0">
                <a:solidFill>
                  <a:srgbClr val="FF0000"/>
                </a:solidFill>
              </a:rPr>
              <a:t>1</a:t>
            </a:r>
            <a:r>
              <a:rPr lang="en-US" sz="1600" b="1" dirty="0">
                <a:solidFill>
                  <a:schemeClr val="bg1"/>
                </a:solidFill>
              </a:rPr>
              <a:t> </a:t>
            </a:r>
            <a:r>
              <a:rPr lang="en-US" sz="1600" dirty="0"/>
              <a:t>Physical )</a:t>
            </a:r>
          </a:p>
          <a:p>
            <a:r>
              <a:rPr lang="en-US" sz="1600" dirty="0"/>
              <a:t>Physical-to-Logical (</a:t>
            </a:r>
            <a:r>
              <a:rPr lang="en-US" b="1" i="1" dirty="0">
                <a:solidFill>
                  <a:srgbClr val="FF0000"/>
                </a:solidFill>
              </a:rPr>
              <a:t>1</a:t>
            </a:r>
            <a:r>
              <a:rPr lang="en-US" sz="1600" dirty="0">
                <a:solidFill>
                  <a:schemeClr val="bg1"/>
                </a:solidFill>
              </a:rPr>
              <a:t> </a:t>
            </a:r>
            <a:r>
              <a:rPr lang="en-US" sz="1600" dirty="0"/>
              <a:t>Physical may be comprised of </a:t>
            </a:r>
            <a:r>
              <a:rPr lang="en-US" b="1" i="1" dirty="0">
                <a:solidFill>
                  <a:srgbClr val="FF0000"/>
                </a:solidFill>
              </a:rPr>
              <a:t>M</a:t>
            </a:r>
            <a:r>
              <a:rPr lang="en-US" sz="1600" dirty="0">
                <a:solidFill>
                  <a:schemeClr val="bg1"/>
                </a:solidFill>
              </a:rPr>
              <a:t> </a:t>
            </a:r>
            <a:r>
              <a:rPr lang="en-US" sz="1600" dirty="0"/>
              <a:t>Logical Models)</a:t>
            </a:r>
          </a:p>
          <a:p>
            <a:r>
              <a:rPr lang="en-US" sz="1600" dirty="0"/>
              <a:t>Logical-to-Concept (</a:t>
            </a:r>
            <a:r>
              <a:rPr lang="en-US" b="1" i="1" dirty="0">
                <a:solidFill>
                  <a:srgbClr val="FF0000"/>
                </a:solidFill>
              </a:rPr>
              <a:t>1</a:t>
            </a:r>
            <a:r>
              <a:rPr lang="en-US" sz="1600" dirty="0">
                <a:solidFill>
                  <a:schemeClr val="bg1"/>
                </a:solidFill>
              </a:rPr>
              <a:t> </a:t>
            </a:r>
            <a:r>
              <a:rPr lang="en-US" sz="1600" dirty="0"/>
              <a:t>Logical may be comprised of </a:t>
            </a:r>
            <a:r>
              <a:rPr lang="en-US" b="1" i="1" dirty="0">
                <a:solidFill>
                  <a:srgbClr val="FF0000"/>
                </a:solidFill>
              </a:rPr>
              <a:t>M</a:t>
            </a:r>
            <a:r>
              <a:rPr lang="en-US" sz="1600" b="1" dirty="0">
                <a:solidFill>
                  <a:srgbClr val="FF0000"/>
                </a:solidFill>
              </a:rPr>
              <a:t> </a:t>
            </a:r>
            <a:r>
              <a:rPr lang="en-US" sz="1600" dirty="0"/>
              <a:t>Concept Models), etc.</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086" y="6157976"/>
            <a:ext cx="8817364"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2544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6477000"/>
            <a:ext cx="9144000" cy="381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000" dirty="0"/>
              <a:t>TDAN 13898</a:t>
            </a:r>
          </a:p>
        </p:txBody>
      </p:sp>
      <p:sp>
        <p:nvSpPr>
          <p:cNvPr id="4" name="Title 1"/>
          <p:cNvSpPr>
            <a:spLocks noGrp="1"/>
          </p:cNvSpPr>
          <p:nvPr>
            <p:ph type="title"/>
          </p:nvPr>
        </p:nvSpPr>
        <p:spPr>
          <a:xfrm>
            <a:off x="1519983" y="238183"/>
            <a:ext cx="9144000" cy="1143000"/>
          </a:xfrm>
        </p:spPr>
        <p:txBody>
          <a:bodyPr/>
          <a:lstStyle/>
          <a:p>
            <a:pPr algn="ctr"/>
            <a:r>
              <a:rPr lang="en-US" sz="4000" b="1" dirty="0">
                <a:solidFill>
                  <a:schemeClr val="tx1"/>
                </a:solidFill>
              </a:rPr>
              <a:t>Element to BISC XREF</a:t>
            </a:r>
          </a:p>
        </p:txBody>
      </p:sp>
      <p:pic>
        <p:nvPicPr>
          <p:cNvPr id="2" name="Picture 1">
            <a:extLst>
              <a:ext uri="{FF2B5EF4-FFF2-40B4-BE49-F238E27FC236}">
                <a16:creationId xmlns:a16="http://schemas.microsoft.com/office/drawing/2014/main" id="{C4A259DB-EAC7-466C-B767-5E57EB9E9B55}"/>
              </a:ext>
            </a:extLst>
          </p:cNvPr>
          <p:cNvPicPr>
            <a:picLocks noChangeAspect="1"/>
          </p:cNvPicPr>
          <p:nvPr/>
        </p:nvPicPr>
        <p:blipFill>
          <a:blip r:embed="rId2"/>
          <a:stretch>
            <a:fillRect/>
          </a:stretch>
        </p:blipFill>
        <p:spPr>
          <a:xfrm>
            <a:off x="1638301" y="1282858"/>
            <a:ext cx="8953500" cy="5360797"/>
          </a:xfrm>
          <a:prstGeom prst="rect">
            <a:avLst/>
          </a:prstGeom>
        </p:spPr>
      </p:pic>
      <p:sp>
        <p:nvSpPr>
          <p:cNvPr id="8" name="Rectangle 7">
            <a:extLst>
              <a:ext uri="{FF2B5EF4-FFF2-40B4-BE49-F238E27FC236}">
                <a16:creationId xmlns:a16="http://schemas.microsoft.com/office/drawing/2014/main" id="{0444FF13-797B-45F7-8CE3-21DD0CF4F2CC}"/>
              </a:ext>
            </a:extLst>
          </p:cNvPr>
          <p:cNvSpPr/>
          <p:nvPr/>
        </p:nvSpPr>
        <p:spPr>
          <a:xfrm>
            <a:off x="1519984" y="-84692"/>
            <a:ext cx="9144000" cy="369332"/>
          </a:xfrm>
          <a:prstGeom prst="rect">
            <a:avLst/>
          </a:prstGeom>
        </p:spPr>
        <p:txBody>
          <a:bodyPr wrap="square">
            <a:spAutoFit/>
          </a:bodyPr>
          <a:lstStyle/>
          <a:p>
            <a:pPr algn="ctr"/>
            <a:r>
              <a:rPr lang="en-US" b="1" u="sng" dirty="0">
                <a:solidFill>
                  <a:srgbClr val="003300"/>
                </a:solidFill>
              </a:rPr>
              <a:t>Business Information System Components (BISC)</a:t>
            </a:r>
            <a:endParaRPr lang="en-US" dirty="0"/>
          </a:p>
        </p:txBody>
      </p:sp>
    </p:spTree>
    <p:extLst>
      <p:ext uri="{BB962C8B-B14F-4D97-AF65-F5344CB8AC3E}">
        <p14:creationId xmlns:p14="http://schemas.microsoft.com/office/powerpoint/2010/main" val="2230297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6477000"/>
            <a:ext cx="9144000" cy="381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000" dirty="0"/>
              <a:t>TDAN 13898</a:t>
            </a:r>
          </a:p>
        </p:txBody>
      </p:sp>
      <p:pic>
        <p:nvPicPr>
          <p:cNvPr id="8" name="Picture 7">
            <a:extLst>
              <a:ext uri="{FF2B5EF4-FFF2-40B4-BE49-F238E27FC236}">
                <a16:creationId xmlns:a16="http://schemas.microsoft.com/office/drawing/2014/main" id="{C29218BD-74B7-4843-99FC-21255ED86198}"/>
              </a:ext>
            </a:extLst>
          </p:cNvPr>
          <p:cNvPicPr>
            <a:picLocks noChangeAspect="1"/>
          </p:cNvPicPr>
          <p:nvPr/>
        </p:nvPicPr>
        <p:blipFill>
          <a:blip r:embed="rId2"/>
          <a:stretch>
            <a:fillRect/>
          </a:stretch>
        </p:blipFill>
        <p:spPr>
          <a:xfrm>
            <a:off x="1638301" y="1282858"/>
            <a:ext cx="8915399" cy="5326467"/>
          </a:xfrm>
          <a:prstGeom prst="rect">
            <a:avLst/>
          </a:prstGeom>
        </p:spPr>
      </p:pic>
      <p:sp>
        <p:nvSpPr>
          <p:cNvPr id="9" name="Title 1">
            <a:extLst>
              <a:ext uri="{FF2B5EF4-FFF2-40B4-BE49-F238E27FC236}">
                <a16:creationId xmlns:a16="http://schemas.microsoft.com/office/drawing/2014/main" id="{A47A038E-FFA8-4940-BAD2-B865CEFF6B27}"/>
              </a:ext>
            </a:extLst>
          </p:cNvPr>
          <p:cNvSpPr>
            <a:spLocks noGrp="1"/>
          </p:cNvSpPr>
          <p:nvPr>
            <p:ph type="title"/>
          </p:nvPr>
        </p:nvSpPr>
        <p:spPr>
          <a:xfrm>
            <a:off x="1519983" y="238183"/>
            <a:ext cx="9144000" cy="1143000"/>
          </a:xfrm>
        </p:spPr>
        <p:txBody>
          <a:bodyPr/>
          <a:lstStyle/>
          <a:p>
            <a:pPr algn="ctr"/>
            <a:r>
              <a:rPr lang="en-US" sz="4000" b="1" dirty="0">
                <a:solidFill>
                  <a:schemeClr val="tx1"/>
                </a:solidFill>
              </a:rPr>
              <a:t>Element to BISC XREF</a:t>
            </a:r>
          </a:p>
        </p:txBody>
      </p:sp>
      <p:sp>
        <p:nvSpPr>
          <p:cNvPr id="11" name="Rectangle 10">
            <a:extLst>
              <a:ext uri="{FF2B5EF4-FFF2-40B4-BE49-F238E27FC236}">
                <a16:creationId xmlns:a16="http://schemas.microsoft.com/office/drawing/2014/main" id="{0A33C0DF-F8BF-46F6-93EC-B5466CB4BC90}"/>
              </a:ext>
            </a:extLst>
          </p:cNvPr>
          <p:cNvSpPr/>
          <p:nvPr/>
        </p:nvSpPr>
        <p:spPr>
          <a:xfrm>
            <a:off x="1519984" y="-84692"/>
            <a:ext cx="9144000" cy="369332"/>
          </a:xfrm>
          <a:prstGeom prst="rect">
            <a:avLst/>
          </a:prstGeom>
        </p:spPr>
        <p:txBody>
          <a:bodyPr wrap="square">
            <a:spAutoFit/>
          </a:bodyPr>
          <a:lstStyle/>
          <a:p>
            <a:pPr algn="ctr"/>
            <a:r>
              <a:rPr lang="en-US" b="1" u="sng" dirty="0">
                <a:solidFill>
                  <a:srgbClr val="003300"/>
                </a:solidFill>
              </a:rPr>
              <a:t>Business Information System Components (BISC)</a:t>
            </a:r>
            <a:endParaRPr lang="en-US" dirty="0"/>
          </a:p>
        </p:txBody>
      </p:sp>
    </p:spTree>
    <p:extLst>
      <p:ext uri="{BB962C8B-B14F-4D97-AF65-F5344CB8AC3E}">
        <p14:creationId xmlns:p14="http://schemas.microsoft.com/office/powerpoint/2010/main" val="253423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6477000"/>
            <a:ext cx="9144000" cy="381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000" dirty="0"/>
              <a:t>TDAN 13898</a:t>
            </a:r>
          </a:p>
        </p:txBody>
      </p:sp>
      <p:pic>
        <p:nvPicPr>
          <p:cNvPr id="11" name="Picture 10">
            <a:extLst>
              <a:ext uri="{FF2B5EF4-FFF2-40B4-BE49-F238E27FC236}">
                <a16:creationId xmlns:a16="http://schemas.microsoft.com/office/drawing/2014/main" id="{4FDB6D7F-DDD9-4EE7-8F1D-B78DE9B66955}"/>
              </a:ext>
            </a:extLst>
          </p:cNvPr>
          <p:cNvPicPr>
            <a:picLocks noChangeAspect="1"/>
          </p:cNvPicPr>
          <p:nvPr/>
        </p:nvPicPr>
        <p:blipFill>
          <a:blip r:embed="rId2"/>
          <a:stretch>
            <a:fillRect/>
          </a:stretch>
        </p:blipFill>
        <p:spPr>
          <a:xfrm>
            <a:off x="1638299" y="1282858"/>
            <a:ext cx="8915400" cy="5282681"/>
          </a:xfrm>
          <a:prstGeom prst="rect">
            <a:avLst/>
          </a:prstGeom>
        </p:spPr>
      </p:pic>
      <p:sp>
        <p:nvSpPr>
          <p:cNvPr id="8" name="Title 1">
            <a:extLst>
              <a:ext uri="{FF2B5EF4-FFF2-40B4-BE49-F238E27FC236}">
                <a16:creationId xmlns:a16="http://schemas.microsoft.com/office/drawing/2014/main" id="{253BD8AE-9FB8-4153-B2C0-5EB3D1CEDE0F}"/>
              </a:ext>
            </a:extLst>
          </p:cNvPr>
          <p:cNvSpPr>
            <a:spLocks noGrp="1"/>
          </p:cNvSpPr>
          <p:nvPr>
            <p:ph type="title"/>
          </p:nvPr>
        </p:nvSpPr>
        <p:spPr>
          <a:xfrm>
            <a:off x="1519983" y="238183"/>
            <a:ext cx="9144000" cy="1143000"/>
          </a:xfrm>
        </p:spPr>
        <p:txBody>
          <a:bodyPr/>
          <a:lstStyle/>
          <a:p>
            <a:pPr algn="ctr"/>
            <a:r>
              <a:rPr lang="en-US" sz="4000" b="1" dirty="0">
                <a:solidFill>
                  <a:schemeClr val="tx1"/>
                </a:solidFill>
              </a:rPr>
              <a:t>Element to BISC XREF</a:t>
            </a:r>
          </a:p>
        </p:txBody>
      </p:sp>
      <p:sp>
        <p:nvSpPr>
          <p:cNvPr id="10" name="Rectangle 9">
            <a:extLst>
              <a:ext uri="{FF2B5EF4-FFF2-40B4-BE49-F238E27FC236}">
                <a16:creationId xmlns:a16="http://schemas.microsoft.com/office/drawing/2014/main" id="{49913A1C-9BF6-4007-8969-E19ECE595A25}"/>
              </a:ext>
            </a:extLst>
          </p:cNvPr>
          <p:cNvSpPr/>
          <p:nvPr/>
        </p:nvSpPr>
        <p:spPr>
          <a:xfrm>
            <a:off x="1519984" y="-84692"/>
            <a:ext cx="9144000" cy="369332"/>
          </a:xfrm>
          <a:prstGeom prst="rect">
            <a:avLst/>
          </a:prstGeom>
        </p:spPr>
        <p:txBody>
          <a:bodyPr wrap="square">
            <a:spAutoFit/>
          </a:bodyPr>
          <a:lstStyle/>
          <a:p>
            <a:pPr algn="ctr"/>
            <a:r>
              <a:rPr lang="en-US" b="1" u="sng" dirty="0">
                <a:solidFill>
                  <a:srgbClr val="003300"/>
                </a:solidFill>
              </a:rPr>
              <a:t>Business Information System Components (BISC)</a:t>
            </a:r>
            <a:endParaRPr lang="en-US" dirty="0"/>
          </a:p>
        </p:txBody>
      </p:sp>
    </p:spTree>
    <p:extLst>
      <p:ext uri="{BB962C8B-B14F-4D97-AF65-F5344CB8AC3E}">
        <p14:creationId xmlns:p14="http://schemas.microsoft.com/office/powerpoint/2010/main" val="140691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6477000"/>
            <a:ext cx="9144000" cy="381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000" dirty="0"/>
              <a:t>TDAN 13898</a:t>
            </a:r>
          </a:p>
        </p:txBody>
      </p:sp>
      <p:sp>
        <p:nvSpPr>
          <p:cNvPr id="6" name="Rectangle 5"/>
          <p:cNvSpPr/>
          <p:nvPr/>
        </p:nvSpPr>
        <p:spPr>
          <a:xfrm>
            <a:off x="1519984" y="-84692"/>
            <a:ext cx="9144000" cy="369332"/>
          </a:xfrm>
          <a:prstGeom prst="rect">
            <a:avLst/>
          </a:prstGeom>
        </p:spPr>
        <p:txBody>
          <a:bodyPr wrap="square">
            <a:spAutoFit/>
          </a:bodyPr>
          <a:lstStyle/>
          <a:p>
            <a:pPr algn="ctr"/>
            <a:r>
              <a:rPr lang="en-US" b="1" u="sng" dirty="0">
                <a:solidFill>
                  <a:srgbClr val="003300"/>
                </a:solidFill>
              </a:rPr>
              <a:t>Business Information System Components (BISC)</a:t>
            </a:r>
            <a:endParaRPr lang="en-US" dirty="0"/>
          </a:p>
        </p:txBody>
      </p:sp>
      <p:pic>
        <p:nvPicPr>
          <p:cNvPr id="10" name="Picture 9">
            <a:extLst>
              <a:ext uri="{FF2B5EF4-FFF2-40B4-BE49-F238E27FC236}">
                <a16:creationId xmlns:a16="http://schemas.microsoft.com/office/drawing/2014/main" id="{257E1750-A1A5-4052-88A1-8C4BF05C6991}"/>
              </a:ext>
            </a:extLst>
          </p:cNvPr>
          <p:cNvPicPr>
            <a:picLocks noChangeAspect="1"/>
          </p:cNvPicPr>
          <p:nvPr/>
        </p:nvPicPr>
        <p:blipFill>
          <a:blip r:embed="rId2"/>
          <a:stretch>
            <a:fillRect/>
          </a:stretch>
        </p:blipFill>
        <p:spPr>
          <a:xfrm>
            <a:off x="1638299" y="1282858"/>
            <a:ext cx="8915401" cy="5282681"/>
          </a:xfrm>
          <a:prstGeom prst="rect">
            <a:avLst/>
          </a:prstGeom>
        </p:spPr>
      </p:pic>
      <p:sp>
        <p:nvSpPr>
          <p:cNvPr id="14" name="Title 1">
            <a:extLst>
              <a:ext uri="{FF2B5EF4-FFF2-40B4-BE49-F238E27FC236}">
                <a16:creationId xmlns:a16="http://schemas.microsoft.com/office/drawing/2014/main" id="{0175DD5D-65D0-4F6B-B35E-0615B20AE4A0}"/>
              </a:ext>
            </a:extLst>
          </p:cNvPr>
          <p:cNvSpPr>
            <a:spLocks noGrp="1"/>
          </p:cNvSpPr>
          <p:nvPr>
            <p:ph type="title"/>
          </p:nvPr>
        </p:nvSpPr>
        <p:spPr>
          <a:xfrm>
            <a:off x="1519983" y="238183"/>
            <a:ext cx="9144000" cy="1143000"/>
          </a:xfrm>
        </p:spPr>
        <p:txBody>
          <a:bodyPr/>
          <a:lstStyle/>
          <a:p>
            <a:pPr algn="ctr"/>
            <a:r>
              <a:rPr lang="en-US" sz="4000" b="1" dirty="0">
                <a:solidFill>
                  <a:schemeClr val="tx1"/>
                </a:solidFill>
              </a:rPr>
              <a:t>Element to BISC XREF</a:t>
            </a:r>
          </a:p>
        </p:txBody>
      </p:sp>
    </p:spTree>
    <p:extLst>
      <p:ext uri="{BB962C8B-B14F-4D97-AF65-F5344CB8AC3E}">
        <p14:creationId xmlns:p14="http://schemas.microsoft.com/office/powerpoint/2010/main" val="164602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6733AF-4131-4003-B1EE-0932EA064991}"/>
              </a:ext>
            </a:extLst>
          </p:cNvPr>
          <p:cNvSpPr/>
          <p:nvPr/>
        </p:nvSpPr>
        <p:spPr>
          <a:xfrm>
            <a:off x="225552" y="887135"/>
            <a:ext cx="11740896" cy="4862870"/>
          </a:xfrm>
          <a:prstGeom prst="rect">
            <a:avLst/>
          </a:prstGeom>
        </p:spPr>
        <p:txBody>
          <a:bodyPr wrap="square">
            <a:spAutoFit/>
          </a:bodyPr>
          <a:lstStyle/>
          <a:p>
            <a:pPr>
              <a:spcAft>
                <a:spcPts val="1200"/>
              </a:spcAft>
            </a:pPr>
            <a:r>
              <a:rPr lang="en-US" b="1" u="sng" dirty="0"/>
              <a:t>Exposing Tribal Knowledge</a:t>
            </a:r>
            <a:r>
              <a:rPr lang="en-US" dirty="0"/>
              <a:t>: </a:t>
            </a:r>
          </a:p>
          <a:p>
            <a:pPr marL="285750" indent="-285750">
              <a:buFont typeface="Arial" panose="020B0604020202020204" pitchFamily="34" charset="0"/>
              <a:buChar char="•"/>
            </a:pPr>
            <a:r>
              <a:rPr lang="en-US" dirty="0"/>
              <a:t>Despite having the technical infrastructure in place, different departments are often reluctant to share their data. </a:t>
            </a:r>
          </a:p>
          <a:p>
            <a:pPr>
              <a:spcBef>
                <a:spcPts val="600"/>
              </a:spcBef>
              <a:spcAft>
                <a:spcPts val="1200"/>
              </a:spcAft>
            </a:pPr>
            <a:r>
              <a:rPr lang="en-US" b="1" u="sng" dirty="0"/>
              <a:t>Better Data Governance: </a:t>
            </a:r>
          </a:p>
          <a:p>
            <a:pPr marL="285750" indent="-285750">
              <a:buFont typeface="Arial" panose="020B0604020202020204" pitchFamily="34" charset="0"/>
              <a:buChar char="•"/>
            </a:pPr>
            <a:r>
              <a:rPr lang="en-US" dirty="0"/>
              <a:t>A lack of effective data governance within data lakes prevents users from trusting the system, so they hoard their data instead. As a result, its value is lost to the rest of the company. </a:t>
            </a:r>
          </a:p>
          <a:p>
            <a:pPr marL="285750" indent="-285750">
              <a:buFont typeface="Arial" panose="020B0604020202020204" pitchFamily="34" charset="0"/>
              <a:buChar char="•"/>
            </a:pPr>
            <a:r>
              <a:rPr lang="en-US" dirty="0"/>
              <a:t>Data owners need to have confidence that the data they share will be accessed, used and protected appropriately.</a:t>
            </a:r>
          </a:p>
          <a:p>
            <a:pPr marL="285750" indent="-285750">
              <a:buFont typeface="Arial" panose="020B0604020202020204" pitchFamily="34" charset="0"/>
              <a:buChar char="•"/>
            </a:pPr>
            <a:r>
              <a:rPr lang="en-US" dirty="0"/>
              <a:t>Even if users are persuaded to share their data, it can be difficult to decide:</a:t>
            </a:r>
          </a:p>
          <a:p>
            <a:pPr marL="857250" lvl="1" indent="-400050">
              <a:buFont typeface="+mj-lt"/>
              <a:buAutoNum type="romanUcPeriod"/>
            </a:pPr>
            <a:r>
              <a:rPr lang="en-US" dirty="0"/>
              <a:t>How to share it</a:t>
            </a:r>
          </a:p>
          <a:p>
            <a:pPr marL="857250" lvl="1" indent="-400050">
              <a:buFont typeface="+mj-lt"/>
              <a:buAutoNum type="romanUcPeriod"/>
            </a:pPr>
            <a:r>
              <a:rPr lang="en-US" dirty="0"/>
              <a:t>What kind of data cleansing and preprocessing needs to happen before it is safe for others to use. </a:t>
            </a:r>
          </a:p>
          <a:p>
            <a:pPr marL="857250" lvl="1" indent="-400050">
              <a:buFont typeface="+mj-lt"/>
              <a:buAutoNum type="romanUcPeriod"/>
            </a:pPr>
            <a:r>
              <a:rPr lang="en-US" dirty="0"/>
              <a:t>Most organizations mistakenly believe that answering these questions may require yet another large IT investment.</a:t>
            </a:r>
          </a:p>
          <a:p>
            <a:pPr>
              <a:spcBef>
                <a:spcPts val="600"/>
              </a:spcBef>
              <a:spcAft>
                <a:spcPts val="1200"/>
              </a:spcAft>
            </a:pPr>
            <a:r>
              <a:rPr lang="en-US" b="1" u="sng" dirty="0"/>
              <a:t>Cataloging Datasets You Already Have: </a:t>
            </a:r>
            <a:endParaRPr lang="en-US" dirty="0"/>
          </a:p>
          <a:p>
            <a:pPr marL="285750" indent="-285750">
              <a:buFont typeface="Arial" panose="020B0604020202020204" pitchFamily="34" charset="0"/>
              <a:buChar char="•"/>
            </a:pPr>
            <a:r>
              <a:rPr lang="en-US" dirty="0"/>
              <a:t>Finding datasets with the information needed for hypothesis testing</a:t>
            </a:r>
          </a:p>
          <a:p>
            <a:pPr marL="285750" indent="-285750">
              <a:buFont typeface="Arial" panose="020B0604020202020204" pitchFamily="34" charset="0"/>
              <a:buChar char="•"/>
            </a:pPr>
            <a:r>
              <a:rPr lang="en-US" dirty="0"/>
              <a:t>This issue is often exacerbated when companies treat their data lake as a dumping ground for assets, rather than a well-organized and actively managed archive. In these circumstances, it is difficult for users to find or understand assets within the data lake, and when they do, they are of questionable quality and unknown provenance. </a:t>
            </a:r>
          </a:p>
        </p:txBody>
      </p:sp>
      <p:sp>
        <p:nvSpPr>
          <p:cNvPr id="5" name="Rectangle 5">
            <a:extLst>
              <a:ext uri="{FF2B5EF4-FFF2-40B4-BE49-F238E27FC236}">
                <a16:creationId xmlns:a16="http://schemas.microsoft.com/office/drawing/2014/main" id="{DA77F972-A8C2-448B-9F41-55365E475EC9}"/>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Why Do We Need A Data Science Architecture?</a:t>
            </a:r>
          </a:p>
        </p:txBody>
      </p:sp>
      <p:sp>
        <p:nvSpPr>
          <p:cNvPr id="4" name="Rectangle 3">
            <a:extLst>
              <a:ext uri="{FF2B5EF4-FFF2-40B4-BE49-F238E27FC236}">
                <a16:creationId xmlns:a16="http://schemas.microsoft.com/office/drawing/2014/main" id="{18E1092F-CAC1-4996-AA52-147A50D4C009}"/>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456161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6477000"/>
            <a:ext cx="9144000" cy="381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000" dirty="0"/>
              <a:t>TDAN 13898</a:t>
            </a:r>
          </a:p>
        </p:txBody>
      </p:sp>
      <p:sp>
        <p:nvSpPr>
          <p:cNvPr id="6" name="Rectangle 5"/>
          <p:cNvSpPr/>
          <p:nvPr/>
        </p:nvSpPr>
        <p:spPr>
          <a:xfrm>
            <a:off x="1519984" y="-84692"/>
            <a:ext cx="9144000" cy="369332"/>
          </a:xfrm>
          <a:prstGeom prst="rect">
            <a:avLst/>
          </a:prstGeom>
        </p:spPr>
        <p:txBody>
          <a:bodyPr wrap="square">
            <a:spAutoFit/>
          </a:bodyPr>
          <a:lstStyle/>
          <a:p>
            <a:pPr algn="ctr"/>
            <a:r>
              <a:rPr lang="en-US" b="1" u="sng" dirty="0">
                <a:solidFill>
                  <a:srgbClr val="003300"/>
                </a:solidFill>
              </a:rPr>
              <a:t>Business Information System Components (BISC)</a:t>
            </a:r>
            <a:endParaRPr lang="en-US" dirty="0"/>
          </a:p>
        </p:txBody>
      </p:sp>
      <p:pic>
        <p:nvPicPr>
          <p:cNvPr id="10" name="Picture 9">
            <a:extLst>
              <a:ext uri="{FF2B5EF4-FFF2-40B4-BE49-F238E27FC236}">
                <a16:creationId xmlns:a16="http://schemas.microsoft.com/office/drawing/2014/main" id="{FE03643D-4A55-46CE-8424-F8669B5C569D}"/>
              </a:ext>
            </a:extLst>
          </p:cNvPr>
          <p:cNvPicPr>
            <a:picLocks noChangeAspect="1"/>
          </p:cNvPicPr>
          <p:nvPr/>
        </p:nvPicPr>
        <p:blipFill>
          <a:blip r:embed="rId2"/>
          <a:stretch>
            <a:fillRect/>
          </a:stretch>
        </p:blipFill>
        <p:spPr>
          <a:xfrm>
            <a:off x="1600199" y="1324033"/>
            <a:ext cx="8958694" cy="5355036"/>
          </a:xfrm>
          <a:prstGeom prst="rect">
            <a:avLst/>
          </a:prstGeom>
        </p:spPr>
      </p:pic>
      <p:sp>
        <p:nvSpPr>
          <p:cNvPr id="9" name="Title 1">
            <a:extLst>
              <a:ext uri="{FF2B5EF4-FFF2-40B4-BE49-F238E27FC236}">
                <a16:creationId xmlns:a16="http://schemas.microsoft.com/office/drawing/2014/main" id="{E5C48114-78C7-4DEA-BB03-B32BE5B3E2AB}"/>
              </a:ext>
            </a:extLst>
          </p:cNvPr>
          <p:cNvSpPr>
            <a:spLocks noGrp="1"/>
          </p:cNvSpPr>
          <p:nvPr>
            <p:ph type="title"/>
          </p:nvPr>
        </p:nvSpPr>
        <p:spPr>
          <a:xfrm>
            <a:off x="1519983" y="238183"/>
            <a:ext cx="9144000" cy="1143000"/>
          </a:xfrm>
        </p:spPr>
        <p:txBody>
          <a:bodyPr/>
          <a:lstStyle/>
          <a:p>
            <a:pPr algn="ctr"/>
            <a:r>
              <a:rPr lang="en-US" sz="4000" b="1" dirty="0">
                <a:solidFill>
                  <a:schemeClr val="tx1"/>
                </a:solidFill>
              </a:rPr>
              <a:t>Element to BISC XREF</a:t>
            </a:r>
          </a:p>
        </p:txBody>
      </p:sp>
    </p:spTree>
    <p:extLst>
      <p:ext uri="{BB962C8B-B14F-4D97-AF65-F5344CB8AC3E}">
        <p14:creationId xmlns:p14="http://schemas.microsoft.com/office/powerpoint/2010/main" val="937999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524000" y="6477000"/>
            <a:ext cx="9144000" cy="381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000" dirty="0"/>
              <a:t>TDAN 13898</a:t>
            </a:r>
          </a:p>
        </p:txBody>
      </p:sp>
      <p:sp>
        <p:nvSpPr>
          <p:cNvPr id="6" name="Rectangle 5"/>
          <p:cNvSpPr/>
          <p:nvPr/>
        </p:nvSpPr>
        <p:spPr>
          <a:xfrm>
            <a:off x="1519984" y="-84692"/>
            <a:ext cx="9144000" cy="369332"/>
          </a:xfrm>
          <a:prstGeom prst="rect">
            <a:avLst/>
          </a:prstGeom>
        </p:spPr>
        <p:txBody>
          <a:bodyPr wrap="square">
            <a:spAutoFit/>
          </a:bodyPr>
          <a:lstStyle/>
          <a:p>
            <a:pPr algn="ctr"/>
            <a:r>
              <a:rPr lang="en-US" b="1" u="sng" dirty="0">
                <a:solidFill>
                  <a:srgbClr val="003300"/>
                </a:solidFill>
              </a:rPr>
              <a:t>Business Information System Components (BISC)</a:t>
            </a:r>
            <a:endParaRPr lang="en-US" dirty="0"/>
          </a:p>
        </p:txBody>
      </p:sp>
      <p:pic>
        <p:nvPicPr>
          <p:cNvPr id="10" name="Picture 9">
            <a:extLst>
              <a:ext uri="{FF2B5EF4-FFF2-40B4-BE49-F238E27FC236}">
                <a16:creationId xmlns:a16="http://schemas.microsoft.com/office/drawing/2014/main" id="{48A98ABE-6ACE-429A-944D-A89314598200}"/>
              </a:ext>
            </a:extLst>
          </p:cNvPr>
          <p:cNvPicPr>
            <a:picLocks noChangeAspect="1"/>
          </p:cNvPicPr>
          <p:nvPr/>
        </p:nvPicPr>
        <p:blipFill>
          <a:blip r:embed="rId2"/>
          <a:stretch>
            <a:fillRect/>
          </a:stretch>
        </p:blipFill>
        <p:spPr>
          <a:xfrm>
            <a:off x="1600199" y="1324033"/>
            <a:ext cx="8958695" cy="5355036"/>
          </a:xfrm>
          <a:prstGeom prst="rect">
            <a:avLst/>
          </a:prstGeom>
        </p:spPr>
      </p:pic>
      <p:sp>
        <p:nvSpPr>
          <p:cNvPr id="8" name="Title 1">
            <a:extLst>
              <a:ext uri="{FF2B5EF4-FFF2-40B4-BE49-F238E27FC236}">
                <a16:creationId xmlns:a16="http://schemas.microsoft.com/office/drawing/2014/main" id="{E0C509F6-B590-4A3D-9B4F-B4947B1F243B}"/>
              </a:ext>
            </a:extLst>
          </p:cNvPr>
          <p:cNvSpPr>
            <a:spLocks noGrp="1"/>
          </p:cNvSpPr>
          <p:nvPr>
            <p:ph type="title"/>
          </p:nvPr>
        </p:nvSpPr>
        <p:spPr>
          <a:xfrm>
            <a:off x="1519983" y="238183"/>
            <a:ext cx="9144000" cy="1143000"/>
          </a:xfrm>
        </p:spPr>
        <p:txBody>
          <a:bodyPr/>
          <a:lstStyle/>
          <a:p>
            <a:pPr algn="ctr"/>
            <a:r>
              <a:rPr lang="en-US" sz="4000" b="1" dirty="0">
                <a:solidFill>
                  <a:schemeClr val="tx1"/>
                </a:solidFill>
              </a:rPr>
              <a:t>Element to BISC XREF</a:t>
            </a:r>
          </a:p>
        </p:txBody>
      </p:sp>
    </p:spTree>
    <p:extLst>
      <p:ext uri="{BB962C8B-B14F-4D97-AF65-F5344CB8AC3E}">
        <p14:creationId xmlns:p14="http://schemas.microsoft.com/office/powerpoint/2010/main" val="1387511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sp>
        <p:nvSpPr>
          <p:cNvPr id="2" name="Title 1"/>
          <p:cNvSpPr>
            <a:spLocks noGrp="1"/>
          </p:cNvSpPr>
          <p:nvPr>
            <p:ph type="title"/>
          </p:nvPr>
        </p:nvSpPr>
        <p:spPr>
          <a:xfrm>
            <a:off x="1713675" y="393466"/>
            <a:ext cx="8764320" cy="563562"/>
          </a:xfrm>
          <a:prstGeom prst="rect">
            <a:avLst/>
          </a:prstGeom>
        </p:spPr>
        <p:txBody>
          <a:bodyPr>
            <a:normAutofit fontScale="90000"/>
          </a:bodyPr>
          <a:lstStyle/>
          <a:p>
            <a:r>
              <a:rPr lang="en-US" sz="2400" dirty="0">
                <a:solidFill>
                  <a:schemeClr val="bg1"/>
                </a:solidFill>
              </a:rPr>
              <a:t>Associating BISC to Roles and Processes</a:t>
            </a:r>
            <a:br>
              <a:rPr lang="en-US" sz="2400" dirty="0">
                <a:solidFill>
                  <a:schemeClr val="bg1"/>
                </a:solidFill>
              </a:rPr>
            </a:br>
            <a:r>
              <a:rPr lang="en-US" sz="1600" dirty="0">
                <a:solidFill>
                  <a:schemeClr val="bg1"/>
                </a:solidFill>
              </a:rPr>
              <a:t>Clinical Research Organization Example</a:t>
            </a:r>
          </a:p>
        </p:txBody>
      </p:sp>
      <p:pic>
        <p:nvPicPr>
          <p:cNvPr id="7" name="Picture 2"/>
          <p:cNvPicPr>
            <a:picLocks noChangeAspect="1" noChangeArrowheads="1"/>
          </p:cNvPicPr>
          <p:nvPr/>
        </p:nvPicPr>
        <p:blipFill>
          <a:blip r:embed="rId2" cstate="print"/>
          <a:srcRect/>
          <a:stretch>
            <a:fillRect/>
          </a:stretch>
        </p:blipFill>
        <p:spPr bwMode="auto">
          <a:xfrm>
            <a:off x="3379788" y="1366425"/>
            <a:ext cx="7160090" cy="5392166"/>
          </a:xfrm>
          <a:prstGeom prst="rect">
            <a:avLst/>
          </a:prstGeom>
          <a:noFill/>
          <a:ln w="9525">
            <a:noFill/>
            <a:miter lim="800000"/>
            <a:headEnd/>
            <a:tailEnd/>
          </a:ln>
        </p:spPr>
      </p:pic>
      <p:pic>
        <p:nvPicPr>
          <p:cNvPr id="9" name="Picture 8"/>
          <p:cNvPicPr>
            <a:picLocks noChangeAspect="1" noChangeArrowheads="1"/>
          </p:cNvPicPr>
          <p:nvPr/>
        </p:nvPicPr>
        <p:blipFill>
          <a:blip r:embed="rId3" cstate="print"/>
          <a:srcRect/>
          <a:stretch>
            <a:fillRect/>
          </a:stretch>
        </p:blipFill>
        <p:spPr bwMode="auto">
          <a:xfrm>
            <a:off x="1621858" y="1366426"/>
            <a:ext cx="1676353" cy="1826925"/>
          </a:xfrm>
          <a:prstGeom prst="rect">
            <a:avLst/>
          </a:prstGeom>
          <a:noFill/>
          <a:ln w="9525">
            <a:noFill/>
            <a:miter lim="800000"/>
            <a:headEnd/>
            <a:tailEnd/>
          </a:ln>
        </p:spPr>
      </p:pic>
      <p:sp>
        <p:nvSpPr>
          <p:cNvPr id="10" name="Tekstboks 26"/>
          <p:cNvSpPr txBox="1">
            <a:spLocks noChangeArrowheads="1"/>
          </p:cNvSpPr>
          <p:nvPr/>
        </p:nvSpPr>
        <p:spPr bwMode="auto">
          <a:xfrm>
            <a:off x="1552576" y="3255050"/>
            <a:ext cx="1855787" cy="2708434"/>
          </a:xfrm>
          <a:prstGeom prst="rect">
            <a:avLst/>
          </a:prstGeom>
          <a:noFill/>
          <a:ln w="9525">
            <a:noFill/>
            <a:miter lim="800000"/>
            <a:headEnd/>
            <a:tailEnd/>
          </a:ln>
        </p:spPr>
        <p:txBody>
          <a:bodyPr wrap="square">
            <a:spAutoFit/>
          </a:bodyPr>
          <a:lstStyle/>
          <a:p>
            <a:r>
              <a:rPr lang="en-US" sz="1400" i="1">
                <a:solidFill>
                  <a:srgbClr val="171717"/>
                </a:solidFill>
              </a:rPr>
              <a:t>Once the relationships between functions and roles has been agreed upon, the tasks required at a given function-point </a:t>
            </a:r>
          </a:p>
          <a:p>
            <a:r>
              <a:rPr lang="en-US" sz="1400" i="1">
                <a:solidFill>
                  <a:srgbClr val="171717"/>
                </a:solidFill>
              </a:rPr>
              <a:t>may be decomposed</a:t>
            </a:r>
          </a:p>
          <a:p>
            <a:r>
              <a:rPr lang="en-US" sz="1000" i="1">
                <a:solidFill>
                  <a:srgbClr val="171717"/>
                </a:solidFill>
              </a:rPr>
              <a:t>(numeric identifiers at right)</a:t>
            </a:r>
            <a:endParaRPr lang="en-US" sz="1400" i="1">
              <a:solidFill>
                <a:srgbClr val="171717"/>
              </a:solidFill>
            </a:endParaRPr>
          </a:p>
          <a:p>
            <a:endParaRPr lang="en-US" sz="1400" i="1">
              <a:solidFill>
                <a:srgbClr val="171717"/>
              </a:solidFill>
            </a:endParaRPr>
          </a:p>
          <a:p>
            <a:r>
              <a:rPr lang="en-US" sz="1400" i="1">
                <a:solidFill>
                  <a:srgbClr val="171717"/>
                </a:solidFill>
              </a:rPr>
              <a:t>Only now are we ready to design a . . . </a:t>
            </a:r>
          </a:p>
          <a:p>
            <a:endParaRPr lang="en-US" sz="600" b="1" i="1">
              <a:solidFill>
                <a:srgbClr val="171717"/>
              </a:solidFill>
            </a:endParaRPr>
          </a:p>
          <a:p>
            <a:r>
              <a:rPr lang="en-US" sz="1400" b="1">
                <a:solidFill>
                  <a:srgbClr val="171717"/>
                </a:solidFill>
              </a:rPr>
              <a:t>Decision Model</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spTree>
    <p:extLst>
      <p:ext uri="{BB962C8B-B14F-4D97-AF65-F5344CB8AC3E}">
        <p14:creationId xmlns:p14="http://schemas.microsoft.com/office/powerpoint/2010/main" val="2895811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sp>
        <p:nvSpPr>
          <p:cNvPr id="5" name="Title 1"/>
          <p:cNvSpPr>
            <a:spLocks noGrp="1"/>
          </p:cNvSpPr>
          <p:nvPr>
            <p:ph type="title"/>
          </p:nvPr>
        </p:nvSpPr>
        <p:spPr>
          <a:xfrm>
            <a:off x="1713675" y="393466"/>
            <a:ext cx="8764320" cy="563562"/>
          </a:xfrm>
          <a:prstGeom prst="rect">
            <a:avLst/>
          </a:prstGeom>
        </p:spPr>
        <p:txBody>
          <a:bodyPr/>
          <a:lstStyle/>
          <a:p>
            <a:r>
              <a:rPr lang="en-US" sz="2400" dirty="0">
                <a:solidFill>
                  <a:schemeClr val="bg1"/>
                </a:solidFill>
              </a:rPr>
              <a:t>Chameleon Metadata Basics – Micro Processes</a:t>
            </a:r>
            <a:endParaRPr lang="en-US" sz="16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186" y="1783934"/>
            <a:ext cx="9034815" cy="4639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2326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sp>
        <p:nvSpPr>
          <p:cNvPr id="2" name="Title 1"/>
          <p:cNvSpPr>
            <a:spLocks noGrp="1"/>
          </p:cNvSpPr>
          <p:nvPr>
            <p:ph type="title"/>
          </p:nvPr>
        </p:nvSpPr>
        <p:spPr>
          <a:xfrm>
            <a:off x="1713675" y="393466"/>
            <a:ext cx="8764320" cy="563562"/>
          </a:xfrm>
          <a:prstGeom prst="rect">
            <a:avLst/>
          </a:prstGeom>
        </p:spPr>
        <p:txBody>
          <a:bodyPr>
            <a:normAutofit fontScale="90000"/>
          </a:bodyPr>
          <a:lstStyle/>
          <a:p>
            <a:r>
              <a:rPr lang="en-US" sz="2400" dirty="0">
                <a:solidFill>
                  <a:schemeClr val="bg1"/>
                </a:solidFill>
              </a:rPr>
              <a:t>Associating BISC to Roles and Processes</a:t>
            </a:r>
            <a:br>
              <a:rPr lang="en-US" sz="2400" dirty="0">
                <a:solidFill>
                  <a:schemeClr val="bg1"/>
                </a:solidFill>
              </a:rPr>
            </a:br>
            <a:r>
              <a:rPr lang="en-US" sz="1400" dirty="0">
                <a:solidFill>
                  <a:schemeClr val="bg1"/>
                </a:solidFill>
              </a:rPr>
              <a:t>The 10 Rows Below</a:t>
            </a:r>
            <a:r>
              <a:rPr lang="en-US" sz="1400" baseline="40000" dirty="0">
                <a:solidFill>
                  <a:schemeClr val="bg1"/>
                </a:solidFill>
              </a:rPr>
              <a:t>(Yellow # in Red)</a:t>
            </a:r>
            <a:r>
              <a:rPr lang="en-US" sz="1400" dirty="0">
                <a:solidFill>
                  <a:schemeClr val="bg1"/>
                </a:solidFill>
              </a:rPr>
              <a:t> Represent A Single Intersection on Previous Slide</a:t>
            </a:r>
            <a:r>
              <a:rPr lang="en-US" sz="1400" baseline="40000" dirty="0">
                <a:solidFill>
                  <a:schemeClr val="bg1"/>
                </a:solidFill>
              </a:rPr>
              <a:t>(Black # in yellow fill – See Inset)</a:t>
            </a:r>
            <a:r>
              <a:rPr lang="en-US" sz="1400" dirty="0">
                <a:solidFill>
                  <a:schemeClr val="bg1"/>
                </a:solidFill>
              </a:rPr>
              <a:t>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330962"/>
            <a:ext cx="9144000" cy="5600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680950" y="3963890"/>
            <a:ext cx="574571" cy="102358"/>
          </a:xfrm>
          <a:prstGeom prst="rect">
            <a:avLst/>
          </a:prstGeom>
          <a:solidFill>
            <a:schemeClr val="bg1"/>
          </a:solidFill>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953765" y="3295149"/>
            <a:ext cx="659642" cy="102358"/>
          </a:xfrm>
          <a:prstGeom prst="rect">
            <a:avLst/>
          </a:prstGeom>
          <a:solidFill>
            <a:schemeClr val="bg1"/>
          </a:solidFill>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003300"/>
                </a:solidFill>
              </a:rPr>
              <a:t>CLIENT</a:t>
            </a:r>
          </a:p>
        </p:txBody>
      </p:sp>
      <p:sp>
        <p:nvSpPr>
          <p:cNvPr id="9" name="Rectangle 8"/>
          <p:cNvSpPr/>
          <p:nvPr/>
        </p:nvSpPr>
        <p:spPr>
          <a:xfrm>
            <a:off x="9924192" y="3747800"/>
            <a:ext cx="659642" cy="102358"/>
          </a:xfrm>
          <a:prstGeom prst="rect">
            <a:avLst/>
          </a:prstGeom>
          <a:solidFill>
            <a:schemeClr val="bg1"/>
          </a:solidFill>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003300"/>
                </a:solidFill>
              </a:rPr>
              <a:t>CLIENT</a:t>
            </a:r>
          </a:p>
        </p:txBody>
      </p:sp>
      <p:sp>
        <p:nvSpPr>
          <p:cNvPr id="10" name="Rectangle 9"/>
          <p:cNvSpPr/>
          <p:nvPr/>
        </p:nvSpPr>
        <p:spPr>
          <a:xfrm>
            <a:off x="4506112" y="4776248"/>
            <a:ext cx="170597" cy="102358"/>
          </a:xfrm>
          <a:prstGeom prst="rect">
            <a:avLst/>
          </a:prstGeom>
          <a:solidFill>
            <a:schemeClr val="bg1"/>
          </a:solidFill>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616404" y="5607880"/>
            <a:ext cx="639117" cy="102358"/>
          </a:xfrm>
          <a:prstGeom prst="rect">
            <a:avLst/>
          </a:prstGeom>
          <a:solidFill>
            <a:schemeClr val="bg1"/>
          </a:solidFill>
          <a:effectLst>
            <a:outerShdw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003300"/>
              </a:solidFill>
              <a:latin typeface="Arial Narrow" panose="020B0606020202030204" pitchFamily="34" charset="0"/>
            </a:endParaRPr>
          </a:p>
        </p:txBody>
      </p:sp>
      <p:sp>
        <p:nvSpPr>
          <p:cNvPr id="4" name="Rectangle 3"/>
          <p:cNvSpPr/>
          <p:nvPr/>
        </p:nvSpPr>
        <p:spPr>
          <a:xfrm>
            <a:off x="1496581" y="5543643"/>
            <a:ext cx="878767" cy="215444"/>
          </a:xfrm>
          <a:prstGeom prst="rect">
            <a:avLst/>
          </a:prstGeom>
        </p:spPr>
        <p:txBody>
          <a:bodyPr wrap="none">
            <a:spAutoFit/>
          </a:bodyPr>
          <a:lstStyle/>
          <a:p>
            <a:pPr algn="ctr"/>
            <a:r>
              <a:rPr lang="en-US" sz="800" b="1" dirty="0">
                <a:solidFill>
                  <a:srgbClr val="003300"/>
                </a:solidFill>
                <a:latin typeface="Arial Narrow" panose="020B0606020202030204" pitchFamily="34" charset="0"/>
              </a:rPr>
              <a:t>SUBSCRIPTIONS</a:t>
            </a:r>
          </a:p>
        </p:txBody>
      </p:sp>
      <p:sp>
        <p:nvSpPr>
          <p:cNvPr id="13" name="Rectangle 12"/>
          <p:cNvSpPr/>
          <p:nvPr/>
        </p:nvSpPr>
        <p:spPr>
          <a:xfrm>
            <a:off x="1650996" y="3909921"/>
            <a:ext cx="588623" cy="230832"/>
          </a:xfrm>
          <a:prstGeom prst="rect">
            <a:avLst/>
          </a:prstGeom>
        </p:spPr>
        <p:txBody>
          <a:bodyPr wrap="none">
            <a:spAutoFit/>
          </a:bodyPr>
          <a:lstStyle/>
          <a:p>
            <a:pPr algn="ctr"/>
            <a:r>
              <a:rPr lang="en-US" sz="900" b="1" dirty="0">
                <a:solidFill>
                  <a:srgbClr val="003300"/>
                </a:solidFill>
                <a:latin typeface="Arial Narrow" panose="020B0606020202030204" pitchFamily="34" charset="0"/>
              </a:rPr>
              <a:t>CLIENTS</a:t>
            </a:r>
          </a:p>
        </p:txBody>
      </p:sp>
      <p:pic>
        <p:nvPicPr>
          <p:cNvPr id="14" name="Picture 2"/>
          <p:cNvPicPr>
            <a:picLocks noChangeAspect="1" noChangeArrowheads="1"/>
          </p:cNvPicPr>
          <p:nvPr/>
        </p:nvPicPr>
        <p:blipFill>
          <a:blip r:embed="rId3" cstate="print"/>
          <a:srcRect/>
          <a:stretch>
            <a:fillRect/>
          </a:stretch>
        </p:blipFill>
        <p:spPr bwMode="auto">
          <a:xfrm>
            <a:off x="7310083" y="1417046"/>
            <a:ext cx="2202929" cy="1658996"/>
          </a:xfrm>
          <a:prstGeom prst="rect">
            <a:avLst/>
          </a:prstGeom>
          <a:noFill/>
          <a:ln w="9525">
            <a:noFill/>
            <a:miter lim="800000"/>
            <a:headEnd/>
            <a:tailEnd/>
          </a:ln>
        </p:spPr>
      </p:pic>
      <p:sp>
        <p:nvSpPr>
          <p:cNvPr id="5" name="TextBox 4"/>
          <p:cNvSpPr txBox="1"/>
          <p:nvPr/>
        </p:nvSpPr>
        <p:spPr>
          <a:xfrm>
            <a:off x="7329105" y="3058577"/>
            <a:ext cx="2201662" cy="253916"/>
          </a:xfrm>
          <a:prstGeom prst="rect">
            <a:avLst/>
          </a:prstGeom>
          <a:noFill/>
        </p:spPr>
        <p:txBody>
          <a:bodyPr wrap="square" rtlCol="0">
            <a:spAutoFit/>
          </a:bodyPr>
          <a:lstStyle/>
          <a:p>
            <a:pPr algn="ctr"/>
            <a:r>
              <a:rPr lang="en-US" sz="1050" dirty="0">
                <a:solidFill>
                  <a:schemeClr val="bg2">
                    <a:lumMod val="10000"/>
                  </a:schemeClr>
                </a:solidFill>
              </a:rPr>
              <a:t>Inset: View of </a:t>
            </a:r>
            <a:r>
              <a:rPr lang="en-US" sz="1050" dirty="0" err="1">
                <a:solidFill>
                  <a:schemeClr val="bg2">
                    <a:lumMod val="10000"/>
                  </a:schemeClr>
                </a:solidFill>
              </a:rPr>
              <a:t>Lattace</a:t>
            </a:r>
            <a:r>
              <a:rPr lang="en-US" sz="1050" dirty="0">
                <a:solidFill>
                  <a:schemeClr val="bg2">
                    <a:lumMod val="10000"/>
                  </a:schemeClr>
                </a:solidFill>
              </a:rPr>
              <a:t> Slide</a:t>
            </a:r>
          </a:p>
        </p:txBody>
      </p:sp>
      <p:sp>
        <p:nvSpPr>
          <p:cNvPr id="6" name="Rectangle 5"/>
          <p:cNvSpPr/>
          <p:nvPr/>
        </p:nvSpPr>
        <p:spPr>
          <a:xfrm>
            <a:off x="7255489" y="1330963"/>
            <a:ext cx="2338979" cy="1964187"/>
          </a:xfrm>
          <a:prstGeom prst="rect">
            <a:avLst/>
          </a:prstGeom>
          <a:noFill/>
          <a:ln w="34925">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859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sp>
        <p:nvSpPr>
          <p:cNvPr id="5" name="Title 1"/>
          <p:cNvSpPr>
            <a:spLocks noGrp="1"/>
          </p:cNvSpPr>
          <p:nvPr>
            <p:ph type="title"/>
          </p:nvPr>
        </p:nvSpPr>
        <p:spPr>
          <a:xfrm>
            <a:off x="1713675" y="393466"/>
            <a:ext cx="8764320" cy="563562"/>
          </a:xfrm>
          <a:prstGeom prst="rect">
            <a:avLst/>
          </a:prstGeom>
        </p:spPr>
        <p:txBody>
          <a:bodyPr/>
          <a:lstStyle/>
          <a:p>
            <a:r>
              <a:rPr lang="en-US" sz="2400" dirty="0">
                <a:solidFill>
                  <a:schemeClr val="bg1"/>
                </a:solidFill>
              </a:rPr>
              <a:t>Chameleon Metadata Basics – Always Open Source 1</a:t>
            </a:r>
            <a:r>
              <a:rPr lang="en-US" sz="2400" baseline="30000" dirty="0">
                <a:solidFill>
                  <a:schemeClr val="bg1"/>
                </a:solidFill>
              </a:rPr>
              <a:t>st</a:t>
            </a:r>
            <a:r>
              <a:rPr lang="en-US" sz="2400" dirty="0">
                <a:solidFill>
                  <a:schemeClr val="bg1"/>
                </a:solidFill>
              </a:rPr>
              <a:t> </a:t>
            </a:r>
            <a:endParaRPr lang="en-US" sz="16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344" y="3233305"/>
            <a:ext cx="3021006" cy="3422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097" y="1567544"/>
            <a:ext cx="2681921" cy="2375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0827" y="1537185"/>
            <a:ext cx="3425979" cy="2331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3085" y="3851093"/>
            <a:ext cx="2635263" cy="2518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73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292762"/>
            <a:ext cx="9135676" cy="5567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a:extLst>
              <a:ext uri="{FF2B5EF4-FFF2-40B4-BE49-F238E27FC236}">
                <a16:creationId xmlns:a16="http://schemas.microsoft.com/office/drawing/2014/main" id="{B074FEE0-17C2-4722-BD0E-A097EF0C9B67}"/>
              </a:ext>
            </a:extLst>
          </p:cNvPr>
          <p:cNvSpPr>
            <a:spLocks noGrp="1"/>
          </p:cNvSpPr>
          <p:nvPr>
            <p:ph type="title"/>
          </p:nvPr>
        </p:nvSpPr>
        <p:spPr>
          <a:xfrm>
            <a:off x="1519983" y="238183"/>
            <a:ext cx="9144000" cy="1143000"/>
          </a:xfrm>
        </p:spPr>
        <p:txBody>
          <a:bodyPr/>
          <a:lstStyle/>
          <a:p>
            <a:pPr algn="ctr"/>
            <a:r>
              <a:rPr lang="en-US" sz="4000" b="1" dirty="0">
                <a:solidFill>
                  <a:schemeClr val="tx1"/>
                </a:solidFill>
              </a:rPr>
              <a:t>You Need Governance</a:t>
            </a:r>
          </a:p>
        </p:txBody>
      </p:sp>
    </p:spTree>
    <p:extLst>
      <p:ext uri="{BB962C8B-B14F-4D97-AF65-F5344CB8AC3E}">
        <p14:creationId xmlns:p14="http://schemas.microsoft.com/office/powerpoint/2010/main" val="3654456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sp>
        <p:nvSpPr>
          <p:cNvPr id="11" name="Title 1"/>
          <p:cNvSpPr>
            <a:spLocks noGrp="1"/>
          </p:cNvSpPr>
          <p:nvPr>
            <p:ph type="title"/>
          </p:nvPr>
        </p:nvSpPr>
        <p:spPr>
          <a:xfrm>
            <a:off x="1515125" y="393466"/>
            <a:ext cx="9215021" cy="563562"/>
          </a:xfrm>
          <a:prstGeom prst="rect">
            <a:avLst/>
          </a:prstGeom>
        </p:spPr>
        <p:txBody>
          <a:bodyPr>
            <a:normAutofit fontScale="90000"/>
          </a:bodyPr>
          <a:lstStyle/>
          <a:p>
            <a:r>
              <a:rPr lang="en-US" sz="2400" dirty="0">
                <a:solidFill>
                  <a:schemeClr val="bg1"/>
                </a:solidFill>
              </a:rPr>
              <a:t>Chameleon Metadata Basics</a:t>
            </a:r>
            <a:br>
              <a:rPr lang="en-US" sz="2400" dirty="0">
                <a:solidFill>
                  <a:schemeClr val="bg1"/>
                </a:solidFill>
              </a:rPr>
            </a:br>
            <a:r>
              <a:rPr lang="en-US" sz="1400" dirty="0">
                <a:solidFill>
                  <a:schemeClr val="bg1"/>
                </a:solidFill>
              </a:rPr>
              <a:t>Product Master (i.e. Crayon) may have many Versions (Red, Blue and Green Crayon)</a:t>
            </a:r>
            <a:br>
              <a:rPr lang="en-US" sz="1400" dirty="0">
                <a:solidFill>
                  <a:schemeClr val="bg1"/>
                </a:solidFill>
              </a:rPr>
            </a:br>
            <a:r>
              <a:rPr lang="en-US" sz="1400" dirty="0">
                <a:solidFill>
                  <a:schemeClr val="bg1"/>
                </a:solidFill>
              </a:rPr>
              <a:t>Supplier Master (i.e. Wendy’s Wax) may also have many versions (Standard Supplier as V1 &amp; DoD certified as V2)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7508" y="55918"/>
            <a:ext cx="996816" cy="849607"/>
          </a:xfrm>
          <a:prstGeom prst="rect">
            <a:avLst/>
          </a:prstGeom>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299" y="1334648"/>
            <a:ext cx="9034814" cy="53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303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5"/>
          <p:cNvSpPr txBox="1">
            <a:spLocks noChangeArrowheads="1"/>
          </p:cNvSpPr>
          <p:nvPr/>
        </p:nvSpPr>
        <p:spPr bwMode="gray">
          <a:xfrm>
            <a:off x="2043113" y="5110164"/>
            <a:ext cx="2673350" cy="600075"/>
          </a:xfrm>
          <a:prstGeom prst="rect">
            <a:avLst/>
          </a:prstGeom>
          <a:noFill/>
          <a:ln w="9525">
            <a:noFill/>
            <a:miter lim="800000"/>
            <a:headEnd/>
            <a:tailEnd/>
          </a:ln>
        </p:spPr>
        <p:txBody>
          <a:bodyPr lIns="0" rIns="0" anchor="ctr"/>
          <a:lstStyle/>
          <a:p>
            <a:pPr eaLnBrk="0" hangingPunct="0">
              <a:lnSpc>
                <a:spcPct val="95000"/>
              </a:lnSpc>
            </a:pPr>
            <a:r>
              <a:rPr lang="en-US" sz="3000" b="1">
                <a:solidFill>
                  <a:schemeClr val="tx2"/>
                </a:solidFill>
              </a:rPr>
              <a:t>Templates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883" y="109185"/>
            <a:ext cx="1200933" cy="1023580"/>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597" y="1302620"/>
            <a:ext cx="8945474" cy="5555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1524001" y="154858"/>
            <a:ext cx="9215021" cy="563562"/>
          </a:xfrm>
          <a:prstGeom prst="rect">
            <a:avLst/>
          </a:prstGeom>
        </p:spPr>
        <p:txBody>
          <a:bodyPr>
            <a:normAutofit fontScale="90000"/>
          </a:bodyPr>
          <a:lstStyle/>
          <a:p>
            <a:r>
              <a:rPr lang="en-US" sz="2400" dirty="0">
                <a:solidFill>
                  <a:schemeClr val="bg1"/>
                </a:solidFill>
              </a:rPr>
              <a:t>Chameleon Metadata Basics</a:t>
            </a:r>
            <a:br>
              <a:rPr lang="en-US" sz="2400" dirty="0">
                <a:solidFill>
                  <a:schemeClr val="bg1"/>
                </a:solidFill>
              </a:rPr>
            </a:br>
            <a:r>
              <a:rPr lang="en-US" sz="1600" dirty="0">
                <a:solidFill>
                  <a:schemeClr val="bg1"/>
                </a:solidFill>
              </a:rPr>
              <a:t>Everything should be ‘Plug &amp; Play’, kind of like Lego Blocks</a:t>
            </a:r>
            <a:endParaRPr lang="en-US" sz="1400" dirty="0">
              <a:solidFill>
                <a:schemeClr val="bg1"/>
              </a:solidFill>
            </a:endParaRPr>
          </a:p>
        </p:txBody>
      </p:sp>
    </p:spTree>
    <p:extLst>
      <p:ext uri="{BB962C8B-B14F-4D97-AF65-F5344CB8AC3E}">
        <p14:creationId xmlns:p14="http://schemas.microsoft.com/office/powerpoint/2010/main" val="4064028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565027-E575-4AD3-8682-0D75EF1C5C49}"/>
              </a:ext>
            </a:extLst>
          </p:cNvPr>
          <p:cNvSpPr/>
          <p:nvPr/>
        </p:nvSpPr>
        <p:spPr>
          <a:xfrm>
            <a:off x="207264" y="3547262"/>
            <a:ext cx="11722608" cy="3139321"/>
          </a:xfrm>
          <a:prstGeom prst="rect">
            <a:avLst/>
          </a:prstGeom>
        </p:spPr>
        <p:txBody>
          <a:bodyPr wrap="square">
            <a:spAutoFit/>
          </a:bodyPr>
          <a:lstStyle/>
          <a:p>
            <a:pPr lvl="1"/>
            <a:r>
              <a:rPr lang="en-US" b="1" dirty="0">
                <a:latin typeface="Calibri"/>
              </a:rPr>
              <a:t>Master Entities </a:t>
            </a:r>
            <a:r>
              <a:rPr lang="en-US" dirty="0">
                <a:latin typeface="Calibri"/>
              </a:rPr>
              <a:t>– High-level business concepts</a:t>
            </a:r>
          </a:p>
          <a:p>
            <a:pPr marL="801688" lvl="2" indent="-285750">
              <a:buFont typeface="Arial" panose="020B0604020202020204" pitchFamily="34" charset="0"/>
              <a:buChar char="•"/>
            </a:pPr>
            <a:r>
              <a:rPr lang="en-US" dirty="0">
                <a:latin typeface="Calibri"/>
              </a:rPr>
              <a:t>Proposal, Employee, Opportunity, Certification, etc.  </a:t>
            </a:r>
          </a:p>
          <a:p>
            <a:pPr lvl="1"/>
            <a:r>
              <a:rPr lang="en-US" b="1" dirty="0">
                <a:latin typeface="Calibri"/>
              </a:rPr>
              <a:t>Configuration Master Entities </a:t>
            </a:r>
            <a:r>
              <a:rPr lang="en-US" dirty="0">
                <a:latin typeface="Calibri"/>
              </a:rPr>
              <a:t>– Versions of or ‘roles’ an entity may assume – primarily a label  </a:t>
            </a:r>
          </a:p>
          <a:p>
            <a:pPr marL="801688" lvl="2" indent="-285750">
              <a:buFont typeface="Arial" panose="020B0604020202020204" pitchFamily="34" charset="0"/>
              <a:buChar char="•"/>
            </a:pPr>
            <a:r>
              <a:rPr lang="en-US" dirty="0">
                <a:latin typeface="Calibri"/>
              </a:rPr>
              <a:t>The GLOBEX may be </a:t>
            </a:r>
            <a:r>
              <a:rPr lang="en-US" dirty="0"/>
              <a:t>INITECH’s </a:t>
            </a:r>
            <a:r>
              <a:rPr lang="en-US" dirty="0">
                <a:latin typeface="Calibri"/>
              </a:rPr>
              <a:t>client, vendor or both depending on the transaction relating them  </a:t>
            </a:r>
          </a:p>
          <a:p>
            <a:pPr lvl="1"/>
            <a:r>
              <a:rPr lang="en-US" b="1" dirty="0">
                <a:latin typeface="Calibri"/>
              </a:rPr>
              <a:t>Configuration Grain Entities </a:t>
            </a:r>
            <a:r>
              <a:rPr lang="en-US" dirty="0">
                <a:latin typeface="Calibri"/>
              </a:rPr>
              <a:t>– A collection of attribute values which, when taken as a group, uniquely identify a single </a:t>
            </a:r>
            <a:r>
              <a:rPr lang="en-US" i="1" dirty="0">
                <a:latin typeface="Calibri"/>
              </a:rPr>
              <a:t>Configuration Master</a:t>
            </a:r>
            <a:r>
              <a:rPr lang="en-US" dirty="0">
                <a:latin typeface="Calibri"/>
              </a:rPr>
              <a:t>.</a:t>
            </a:r>
          </a:p>
          <a:p>
            <a:pPr marL="801688" lvl="2" indent="-285750">
              <a:buFont typeface="Arial" panose="020B0604020202020204" pitchFamily="34" charset="0"/>
              <a:buChar char="•"/>
            </a:pPr>
            <a:r>
              <a:rPr lang="en-US" dirty="0">
                <a:latin typeface="Calibri"/>
              </a:rPr>
              <a:t>Taken as a group, {</a:t>
            </a:r>
            <a:r>
              <a:rPr lang="en-US" i="1" dirty="0" err="1">
                <a:latin typeface="Calibri"/>
              </a:rPr>
              <a:t>First_Name</a:t>
            </a:r>
            <a:r>
              <a:rPr lang="en-US" i="1" dirty="0">
                <a:latin typeface="Calibri"/>
              </a:rPr>
              <a:t> + </a:t>
            </a:r>
            <a:r>
              <a:rPr lang="en-US" i="1" dirty="0" err="1">
                <a:latin typeface="Calibri"/>
              </a:rPr>
              <a:t>Last_Name</a:t>
            </a:r>
            <a:r>
              <a:rPr lang="en-US" i="1" dirty="0">
                <a:latin typeface="Calibri"/>
              </a:rPr>
              <a:t> + Birthdate + ZIP Code</a:t>
            </a:r>
            <a:r>
              <a:rPr lang="en-US" dirty="0">
                <a:latin typeface="Calibri"/>
              </a:rPr>
              <a:t>} uniquely ID a person to almost 6 std. deviations</a:t>
            </a:r>
          </a:p>
          <a:p>
            <a:pPr lvl="1"/>
            <a:r>
              <a:rPr lang="en-US" b="1" dirty="0">
                <a:latin typeface="Calibri"/>
              </a:rPr>
              <a:t>Configuration Bind Entities </a:t>
            </a:r>
            <a:r>
              <a:rPr lang="en-US" dirty="0">
                <a:latin typeface="Calibri"/>
              </a:rPr>
              <a:t>– Relates a </a:t>
            </a:r>
            <a:r>
              <a:rPr lang="en-US" i="1" dirty="0">
                <a:latin typeface="Calibri"/>
              </a:rPr>
              <a:t>Master</a:t>
            </a:r>
            <a:r>
              <a:rPr lang="en-US" dirty="0">
                <a:latin typeface="Calibri"/>
              </a:rPr>
              <a:t> entity to </a:t>
            </a:r>
            <a:r>
              <a:rPr lang="en-US" i="1" dirty="0">
                <a:latin typeface="Calibri"/>
              </a:rPr>
              <a:t>Configurations</a:t>
            </a:r>
            <a:r>
              <a:rPr lang="en-US" dirty="0">
                <a:latin typeface="Calibri"/>
              </a:rPr>
              <a:t> or </a:t>
            </a:r>
            <a:r>
              <a:rPr lang="en-US" i="1" dirty="0">
                <a:latin typeface="Calibri"/>
              </a:rPr>
              <a:t>Versions</a:t>
            </a:r>
            <a:r>
              <a:rPr lang="en-US" dirty="0">
                <a:latin typeface="Calibri"/>
              </a:rPr>
              <a:t> of itself  </a:t>
            </a:r>
          </a:p>
          <a:p>
            <a:pPr marL="801688" lvl="2" indent="-285750">
              <a:buFont typeface="Arial" panose="020B0604020202020204" pitchFamily="34" charset="0"/>
              <a:buChar char="•"/>
            </a:pPr>
            <a:r>
              <a:rPr lang="en-US" dirty="0">
                <a:latin typeface="Calibri"/>
              </a:rPr>
              <a:t>The City of Cambridge, MA is </a:t>
            </a:r>
            <a:r>
              <a:rPr lang="en-US" i="1" dirty="0">
                <a:latin typeface="Calibri"/>
              </a:rPr>
              <a:t>Bound</a:t>
            </a:r>
            <a:r>
              <a:rPr lang="en-US" dirty="0">
                <a:latin typeface="Calibri"/>
              </a:rPr>
              <a:t> to two (2) </a:t>
            </a:r>
            <a:r>
              <a:rPr lang="en-US" i="1" dirty="0">
                <a:latin typeface="Calibri"/>
              </a:rPr>
              <a:t>Configurations</a:t>
            </a:r>
            <a:r>
              <a:rPr lang="en-US" dirty="0">
                <a:latin typeface="Calibri"/>
              </a:rPr>
              <a:t> which appear the same, but one has ‘DPW’ in its name  </a:t>
            </a:r>
          </a:p>
          <a:p>
            <a:endParaRPr lang="en-US" dirty="0">
              <a:latin typeface="Calibri"/>
            </a:endParaRPr>
          </a:p>
        </p:txBody>
      </p:sp>
      <p:sp>
        <p:nvSpPr>
          <p:cNvPr id="5" name="Rectangle 4">
            <a:extLst>
              <a:ext uri="{FF2B5EF4-FFF2-40B4-BE49-F238E27FC236}">
                <a16:creationId xmlns:a16="http://schemas.microsoft.com/office/drawing/2014/main" id="{B3DA23AE-79FD-4D16-B075-E0C32D06E199}"/>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Identifying Entities Using Features</a:t>
            </a:r>
          </a:p>
        </p:txBody>
      </p:sp>
      <p:pic>
        <p:nvPicPr>
          <p:cNvPr id="6" name="Picture 5">
            <a:extLst>
              <a:ext uri="{FF2B5EF4-FFF2-40B4-BE49-F238E27FC236}">
                <a16:creationId xmlns:a16="http://schemas.microsoft.com/office/drawing/2014/main" id="{6E64BDC1-5E75-4ED6-906E-5BD440138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308" y="1087972"/>
            <a:ext cx="5903383" cy="2222767"/>
          </a:xfrm>
          <a:prstGeom prst="rect">
            <a:avLst/>
          </a:prstGeom>
        </p:spPr>
      </p:pic>
      <p:sp>
        <p:nvSpPr>
          <p:cNvPr id="8" name="Rectangle 7">
            <a:extLst>
              <a:ext uri="{FF2B5EF4-FFF2-40B4-BE49-F238E27FC236}">
                <a16:creationId xmlns:a16="http://schemas.microsoft.com/office/drawing/2014/main" id="{61D33AEF-E5AE-49BB-9C30-2304BC45F303}"/>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10604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F8A78F-3ED0-434E-916F-47E89512FAAB}"/>
              </a:ext>
            </a:extLst>
          </p:cNvPr>
          <p:cNvSpPr/>
          <p:nvPr/>
        </p:nvSpPr>
        <p:spPr>
          <a:xfrm>
            <a:off x="315849" y="1054840"/>
            <a:ext cx="11618976" cy="4862870"/>
          </a:xfrm>
          <a:prstGeom prst="rect">
            <a:avLst/>
          </a:prstGeom>
        </p:spPr>
        <p:txBody>
          <a:bodyPr wrap="square">
            <a:spAutoFit/>
          </a:bodyPr>
          <a:lstStyle/>
          <a:p>
            <a:pPr marL="285750" indent="-285750">
              <a:buFont typeface="Arial" panose="020B0604020202020204" pitchFamily="34" charset="0"/>
              <a:buChar char="•"/>
            </a:pPr>
            <a:r>
              <a:rPr lang="en-US" dirty="0"/>
              <a:t>Staff at large energy company told the Journal of Petroleum Technology (JPT) they found their engineers sometimes spent weeks collecting the subsurface, operations, maintenance, and finance datasets needed to do basic analysis on something such as oil well performance. </a:t>
            </a:r>
          </a:p>
          <a:p>
            <a:pPr marL="171450" indent="-1714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Their analysts can now bypass the time-consuming data curation process and begin performing analysis much quicker thanks to their integrated data warehouses (IDWs) which serve as centralized data stores for staff involved in various disciplines.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Deployment has resulted in improved well uptime, decreased drilling times, optimized completion designs, and increased understanding of subsurface characteristics, the company says.</a:t>
            </a:r>
          </a:p>
          <a:p>
            <a:endParaRPr lang="en-US" sz="1000" dirty="0"/>
          </a:p>
          <a:p>
            <a:pPr marL="285750" indent="-285750">
              <a:buFont typeface="Arial" panose="020B0604020202020204" pitchFamily="34" charset="0"/>
              <a:buChar char="•"/>
            </a:pPr>
            <a:r>
              <a:rPr lang="en-US" dirty="0"/>
              <a:t>But, integrating and making data transparent across multiple functions “requires some governance to make sure we’re applying that data to the right case at the right time,” the company told JPT. “There’s financial information, there’s subsurface information, and there’s production information that, all out of context, could mislead you.</a:t>
            </a:r>
          </a:p>
          <a:p>
            <a:pPr marL="171450" indent="-171450">
              <a:buFont typeface="Arial" panose="020B0604020202020204" pitchFamily="34" charset="0"/>
              <a:buChar char="•"/>
            </a:pPr>
            <a:endParaRPr lang="en-US" sz="1000" dirty="0"/>
          </a:p>
          <a:p>
            <a:pPr marL="285750" indent="-285750">
              <a:buFont typeface="Arial" panose="020B0604020202020204" pitchFamily="34" charset="0"/>
              <a:buChar char="•"/>
            </a:pPr>
            <a:r>
              <a:rPr lang="en-US" dirty="0"/>
              <a:t>“So we’ve established a data governance process that has identified owners of the data—or functional owners across the business—who we bring together in this collaborative group to discuss the types of data that we’re storing in our warehouse, the access requirements for the data, the conditioning of it, and the various uses to make sure no one is being misled with the application of that data.”</a:t>
            </a:r>
          </a:p>
        </p:txBody>
      </p:sp>
      <p:sp>
        <p:nvSpPr>
          <p:cNvPr id="5" name="Rectangle 5">
            <a:extLst>
              <a:ext uri="{FF2B5EF4-FFF2-40B4-BE49-F238E27FC236}">
                <a16:creationId xmlns:a16="http://schemas.microsoft.com/office/drawing/2014/main" id="{1B5E1E1D-BA55-4192-AF01-BACCC8C7B1B4}"/>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Case Study - Journal of Petroleum Technology (JPT)  </a:t>
            </a:r>
          </a:p>
        </p:txBody>
      </p:sp>
      <p:sp>
        <p:nvSpPr>
          <p:cNvPr id="6" name="Rectangle 5">
            <a:extLst>
              <a:ext uri="{FF2B5EF4-FFF2-40B4-BE49-F238E27FC236}">
                <a16:creationId xmlns:a16="http://schemas.microsoft.com/office/drawing/2014/main" id="{38BE96F2-D5E8-45B7-8B2D-DBE0213A27D4}"/>
              </a:ext>
            </a:extLst>
          </p:cNvPr>
          <p:cNvSpPr/>
          <p:nvPr/>
        </p:nvSpPr>
        <p:spPr>
          <a:xfrm>
            <a:off x="243840" y="6303573"/>
            <a:ext cx="9991331" cy="246221"/>
          </a:xfrm>
          <a:prstGeom prst="rect">
            <a:avLst/>
          </a:prstGeom>
        </p:spPr>
        <p:txBody>
          <a:bodyPr wrap="square">
            <a:spAutoFit/>
          </a:bodyPr>
          <a:lstStyle/>
          <a:p>
            <a:r>
              <a:rPr lang="en-US" sz="1000" dirty="0"/>
              <a:t>[3] Journal of Petroleum Technology (JPT) - </a:t>
            </a:r>
            <a:r>
              <a:rPr lang="en-US" sz="1000" dirty="0">
                <a:hlinkClick r:id="rId2"/>
              </a:rPr>
              <a:t>https://www.spe.org/en/jpt/jpt-article-detail/?art=4170</a:t>
            </a:r>
            <a:endParaRPr lang="en-US" sz="1000" dirty="0"/>
          </a:p>
        </p:txBody>
      </p:sp>
      <p:sp>
        <p:nvSpPr>
          <p:cNvPr id="8" name="Rectangle 7">
            <a:extLst>
              <a:ext uri="{FF2B5EF4-FFF2-40B4-BE49-F238E27FC236}">
                <a16:creationId xmlns:a16="http://schemas.microsoft.com/office/drawing/2014/main" id="{7B6B6550-EBBB-4979-B53F-0B4EB55A80AF}"/>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2699612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DA23AE-79FD-4D16-B075-E0C32D06E199}"/>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Identifying Data Using Relationships</a:t>
            </a:r>
          </a:p>
        </p:txBody>
      </p:sp>
      <p:pic>
        <p:nvPicPr>
          <p:cNvPr id="7" name="Picture 6">
            <a:extLst>
              <a:ext uri="{FF2B5EF4-FFF2-40B4-BE49-F238E27FC236}">
                <a16:creationId xmlns:a16="http://schemas.microsoft.com/office/drawing/2014/main" id="{01C13694-259C-4B6A-A483-6C318BCA6EFA}"/>
              </a:ext>
            </a:extLst>
          </p:cNvPr>
          <p:cNvPicPr>
            <a:picLocks noChangeAspect="1"/>
          </p:cNvPicPr>
          <p:nvPr/>
        </p:nvPicPr>
        <p:blipFill>
          <a:blip r:embed="rId2"/>
          <a:stretch>
            <a:fillRect/>
          </a:stretch>
        </p:blipFill>
        <p:spPr>
          <a:xfrm>
            <a:off x="1590506" y="1800708"/>
            <a:ext cx="9010987" cy="4517136"/>
          </a:xfrm>
          <a:prstGeom prst="rect">
            <a:avLst/>
          </a:prstGeom>
        </p:spPr>
      </p:pic>
      <p:sp>
        <p:nvSpPr>
          <p:cNvPr id="8" name="Rectangle 7">
            <a:extLst>
              <a:ext uri="{FF2B5EF4-FFF2-40B4-BE49-F238E27FC236}">
                <a16:creationId xmlns:a16="http://schemas.microsoft.com/office/drawing/2014/main" id="{BD82BB0A-6204-4AF5-99F2-FC8ADEF15136}"/>
              </a:ext>
            </a:extLst>
          </p:cNvPr>
          <p:cNvSpPr/>
          <p:nvPr/>
        </p:nvSpPr>
        <p:spPr>
          <a:xfrm>
            <a:off x="472440" y="969711"/>
            <a:ext cx="10802112" cy="369332"/>
          </a:xfrm>
          <a:prstGeom prst="rect">
            <a:avLst/>
          </a:prstGeom>
        </p:spPr>
        <p:txBody>
          <a:bodyPr wrap="square">
            <a:spAutoFit/>
          </a:bodyPr>
          <a:lstStyle/>
          <a:p>
            <a:pPr>
              <a:spcAft>
                <a:spcPts val="1200"/>
              </a:spcAft>
            </a:pPr>
            <a:r>
              <a:rPr lang="en-US" dirty="0"/>
              <a:t>Data links are identified by more than one Entity Occurrence sharing the same Classification Facet Value(s)</a:t>
            </a:r>
          </a:p>
        </p:txBody>
      </p:sp>
      <p:sp>
        <p:nvSpPr>
          <p:cNvPr id="9" name="Rectangle 8">
            <a:extLst>
              <a:ext uri="{FF2B5EF4-FFF2-40B4-BE49-F238E27FC236}">
                <a16:creationId xmlns:a16="http://schemas.microsoft.com/office/drawing/2014/main" id="{E97E4A8E-0ACE-4DB9-B592-6DBBFC54FA50}"/>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906011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DA23AE-79FD-4D16-B075-E0C32D06E199}"/>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Identifying Data Using Relationships</a:t>
            </a:r>
          </a:p>
        </p:txBody>
      </p:sp>
      <p:sp>
        <p:nvSpPr>
          <p:cNvPr id="8" name="Rectangle 7">
            <a:extLst>
              <a:ext uri="{FF2B5EF4-FFF2-40B4-BE49-F238E27FC236}">
                <a16:creationId xmlns:a16="http://schemas.microsoft.com/office/drawing/2014/main" id="{BD82BB0A-6204-4AF5-99F2-FC8ADEF15136}"/>
              </a:ext>
            </a:extLst>
          </p:cNvPr>
          <p:cNvSpPr/>
          <p:nvPr/>
        </p:nvSpPr>
        <p:spPr>
          <a:xfrm>
            <a:off x="472440" y="969711"/>
            <a:ext cx="10802112" cy="369332"/>
          </a:xfrm>
          <a:prstGeom prst="rect">
            <a:avLst/>
          </a:prstGeom>
        </p:spPr>
        <p:txBody>
          <a:bodyPr wrap="square">
            <a:spAutoFit/>
          </a:bodyPr>
          <a:lstStyle/>
          <a:p>
            <a:pPr>
              <a:spcAft>
                <a:spcPts val="1200"/>
              </a:spcAft>
            </a:pPr>
            <a:r>
              <a:rPr lang="en-US" dirty="0"/>
              <a:t>This approach also positions your organization to start using Graph Databases (like Neo4j)</a:t>
            </a:r>
          </a:p>
        </p:txBody>
      </p:sp>
      <p:pic>
        <p:nvPicPr>
          <p:cNvPr id="2" name="Picture 1">
            <a:extLst>
              <a:ext uri="{FF2B5EF4-FFF2-40B4-BE49-F238E27FC236}">
                <a16:creationId xmlns:a16="http://schemas.microsoft.com/office/drawing/2014/main" id="{D86E1074-B9E5-41B4-A60C-74E761CE1827}"/>
              </a:ext>
            </a:extLst>
          </p:cNvPr>
          <p:cNvPicPr>
            <a:picLocks noChangeAspect="1"/>
          </p:cNvPicPr>
          <p:nvPr/>
        </p:nvPicPr>
        <p:blipFill>
          <a:blip r:embed="rId2"/>
          <a:stretch>
            <a:fillRect/>
          </a:stretch>
        </p:blipFill>
        <p:spPr>
          <a:xfrm>
            <a:off x="2255024" y="1441243"/>
            <a:ext cx="7681951" cy="4908201"/>
          </a:xfrm>
          <a:prstGeom prst="rect">
            <a:avLst/>
          </a:prstGeom>
        </p:spPr>
      </p:pic>
      <p:sp>
        <p:nvSpPr>
          <p:cNvPr id="6" name="Rectangle 5">
            <a:extLst>
              <a:ext uri="{FF2B5EF4-FFF2-40B4-BE49-F238E27FC236}">
                <a16:creationId xmlns:a16="http://schemas.microsoft.com/office/drawing/2014/main" id="{16AED234-CD25-4C7C-A751-B0B4E39A899C}"/>
              </a:ext>
            </a:extLst>
          </p:cNvPr>
          <p:cNvSpPr/>
          <p:nvPr/>
        </p:nvSpPr>
        <p:spPr>
          <a:xfrm>
            <a:off x="271272" y="6473065"/>
            <a:ext cx="9991331" cy="246221"/>
          </a:xfrm>
          <a:prstGeom prst="rect">
            <a:avLst/>
          </a:prstGeom>
        </p:spPr>
        <p:txBody>
          <a:bodyPr wrap="square">
            <a:spAutoFit/>
          </a:bodyPr>
          <a:lstStyle/>
          <a:p>
            <a:r>
              <a:rPr lang="en-US" sz="1000" dirty="0"/>
              <a:t>[Source] Neo4j - </a:t>
            </a:r>
            <a:r>
              <a:rPr lang="en-US" sz="1000" dirty="0">
                <a:hlinkClick r:id="rId3"/>
              </a:rPr>
              <a:t>https://neo4j.com/graphgist/bank-fraud-detection</a:t>
            </a:r>
            <a:r>
              <a:rPr lang="en-US" sz="1000" dirty="0"/>
              <a:t> </a:t>
            </a:r>
          </a:p>
        </p:txBody>
      </p:sp>
      <p:sp>
        <p:nvSpPr>
          <p:cNvPr id="9" name="Rectangle 8">
            <a:extLst>
              <a:ext uri="{FF2B5EF4-FFF2-40B4-BE49-F238E27FC236}">
                <a16:creationId xmlns:a16="http://schemas.microsoft.com/office/drawing/2014/main" id="{EE63A76B-8C39-4C12-AE69-7A35D9F6F299}"/>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462490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video game&#10;&#10;Description automatically generated">
            <a:extLst>
              <a:ext uri="{FF2B5EF4-FFF2-40B4-BE49-F238E27FC236}">
                <a16:creationId xmlns:a16="http://schemas.microsoft.com/office/drawing/2014/main" id="{4DA853E0-7738-46AC-B90C-71213DABD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964" y="812052"/>
            <a:ext cx="9680072" cy="5890499"/>
          </a:xfrm>
          <a:prstGeom prst="rect">
            <a:avLst/>
          </a:prstGeom>
        </p:spPr>
      </p:pic>
      <p:sp>
        <p:nvSpPr>
          <p:cNvPr id="3" name="Rectangle 5">
            <a:extLst>
              <a:ext uri="{FF2B5EF4-FFF2-40B4-BE49-F238E27FC236}">
                <a16:creationId xmlns:a16="http://schemas.microsoft.com/office/drawing/2014/main" id="{2629048B-0D0A-4BCF-937F-86F005DC6E00}"/>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mn-lt"/>
              </a:rPr>
              <a:t>Data Science Architecture Overview - Revisited</a:t>
            </a:r>
          </a:p>
        </p:txBody>
      </p:sp>
    </p:spTree>
    <p:extLst>
      <p:ext uri="{BB962C8B-B14F-4D97-AF65-F5344CB8AC3E}">
        <p14:creationId xmlns:p14="http://schemas.microsoft.com/office/powerpoint/2010/main" val="2042214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79EED2-C86D-4EAE-BDD9-A1261DC16C50}"/>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Entities Roles Using Feature Combinations</a:t>
            </a:r>
          </a:p>
        </p:txBody>
      </p:sp>
      <p:pic>
        <p:nvPicPr>
          <p:cNvPr id="11" name="Picture 10">
            <a:extLst>
              <a:ext uri="{FF2B5EF4-FFF2-40B4-BE49-F238E27FC236}">
                <a16:creationId xmlns:a16="http://schemas.microsoft.com/office/drawing/2014/main" id="{26EC231D-8A5D-4E74-B9FE-C472E8ECB4EF}"/>
              </a:ext>
            </a:extLst>
          </p:cNvPr>
          <p:cNvPicPr>
            <a:picLocks noChangeAspect="1"/>
          </p:cNvPicPr>
          <p:nvPr/>
        </p:nvPicPr>
        <p:blipFill>
          <a:blip r:embed="rId2"/>
          <a:stretch>
            <a:fillRect/>
          </a:stretch>
        </p:blipFill>
        <p:spPr>
          <a:xfrm>
            <a:off x="1270254" y="969711"/>
            <a:ext cx="9651492" cy="5428965"/>
          </a:xfrm>
          <a:prstGeom prst="rect">
            <a:avLst/>
          </a:prstGeom>
        </p:spPr>
      </p:pic>
      <p:sp>
        <p:nvSpPr>
          <p:cNvPr id="12" name="Rectangle: Rounded Corners 11">
            <a:extLst>
              <a:ext uri="{FF2B5EF4-FFF2-40B4-BE49-F238E27FC236}">
                <a16:creationId xmlns:a16="http://schemas.microsoft.com/office/drawing/2014/main" id="{8E3F8257-FEA3-4B3B-9AE7-D1A0A6DE10DD}"/>
              </a:ext>
            </a:extLst>
          </p:cNvPr>
          <p:cNvSpPr/>
          <p:nvPr/>
        </p:nvSpPr>
        <p:spPr>
          <a:xfrm>
            <a:off x="1792224" y="5093208"/>
            <a:ext cx="969264" cy="106070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D06F88-23BA-4183-92C2-744DF0F71368}"/>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7804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823850-2814-45C0-B927-98E63EB95DF5}"/>
              </a:ext>
            </a:extLst>
          </p:cNvPr>
          <p:cNvPicPr>
            <a:picLocks noChangeAspect="1"/>
          </p:cNvPicPr>
          <p:nvPr/>
        </p:nvPicPr>
        <p:blipFill>
          <a:blip r:embed="rId2"/>
          <a:stretch>
            <a:fillRect/>
          </a:stretch>
        </p:blipFill>
        <p:spPr>
          <a:xfrm>
            <a:off x="1270254" y="969711"/>
            <a:ext cx="9651492" cy="5428964"/>
          </a:xfrm>
          <a:prstGeom prst="rect">
            <a:avLst/>
          </a:prstGeom>
        </p:spPr>
      </p:pic>
      <p:sp>
        <p:nvSpPr>
          <p:cNvPr id="3" name="Rectangle 2">
            <a:extLst>
              <a:ext uri="{FF2B5EF4-FFF2-40B4-BE49-F238E27FC236}">
                <a16:creationId xmlns:a16="http://schemas.microsoft.com/office/drawing/2014/main" id="{77C6433F-9AD5-4DFC-9336-D8685CE3B1CC}"/>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Entities Roles Using Feature Combinations</a:t>
            </a:r>
          </a:p>
        </p:txBody>
      </p:sp>
      <p:sp>
        <p:nvSpPr>
          <p:cNvPr id="4" name="Rectangle: Rounded Corners 3">
            <a:extLst>
              <a:ext uri="{FF2B5EF4-FFF2-40B4-BE49-F238E27FC236}">
                <a16:creationId xmlns:a16="http://schemas.microsoft.com/office/drawing/2014/main" id="{3F519DE1-6AFB-479E-BE93-965255264750}"/>
              </a:ext>
            </a:extLst>
          </p:cNvPr>
          <p:cNvSpPr/>
          <p:nvPr/>
        </p:nvSpPr>
        <p:spPr>
          <a:xfrm>
            <a:off x="2115126" y="4950691"/>
            <a:ext cx="1145309" cy="59112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04DAB5-A344-4822-9AAC-40AEE0E2DFDE}"/>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196035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415689-142F-4394-9593-AA19515CB7FA}"/>
              </a:ext>
            </a:extLst>
          </p:cNvPr>
          <p:cNvPicPr>
            <a:picLocks noChangeAspect="1"/>
          </p:cNvPicPr>
          <p:nvPr/>
        </p:nvPicPr>
        <p:blipFill>
          <a:blip r:embed="rId2"/>
          <a:stretch>
            <a:fillRect/>
          </a:stretch>
        </p:blipFill>
        <p:spPr>
          <a:xfrm>
            <a:off x="990727" y="969711"/>
            <a:ext cx="10210546" cy="5743432"/>
          </a:xfrm>
          <a:prstGeom prst="rect">
            <a:avLst/>
          </a:prstGeom>
        </p:spPr>
      </p:pic>
      <p:sp>
        <p:nvSpPr>
          <p:cNvPr id="3" name="Rectangle 2">
            <a:extLst>
              <a:ext uri="{FF2B5EF4-FFF2-40B4-BE49-F238E27FC236}">
                <a16:creationId xmlns:a16="http://schemas.microsoft.com/office/drawing/2014/main" id="{1A85D229-2454-468F-8C75-824D5C4DD04E}"/>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Entities Roles Using Feature Combinations</a:t>
            </a:r>
          </a:p>
        </p:txBody>
      </p:sp>
      <p:sp>
        <p:nvSpPr>
          <p:cNvPr id="4" name="Rectangle: Rounded Corners 3">
            <a:extLst>
              <a:ext uri="{FF2B5EF4-FFF2-40B4-BE49-F238E27FC236}">
                <a16:creationId xmlns:a16="http://schemas.microsoft.com/office/drawing/2014/main" id="{A4EB12B1-796D-405D-A381-A2C070A4C0DB}"/>
              </a:ext>
            </a:extLst>
          </p:cNvPr>
          <p:cNvSpPr/>
          <p:nvPr/>
        </p:nvSpPr>
        <p:spPr>
          <a:xfrm>
            <a:off x="2309091" y="3250299"/>
            <a:ext cx="6142182" cy="315973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0331FF-EC4F-44E7-B18A-81F7900CC528}"/>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189539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2F96CC-D4A8-49F3-B4EB-0152BBBC775F}"/>
              </a:ext>
            </a:extLst>
          </p:cNvPr>
          <p:cNvPicPr>
            <a:picLocks noChangeAspect="1"/>
          </p:cNvPicPr>
          <p:nvPr/>
        </p:nvPicPr>
        <p:blipFill>
          <a:blip r:embed="rId2"/>
          <a:stretch>
            <a:fillRect/>
          </a:stretch>
        </p:blipFill>
        <p:spPr>
          <a:xfrm>
            <a:off x="1307592" y="1132302"/>
            <a:ext cx="9802368" cy="5513832"/>
          </a:xfrm>
          <a:prstGeom prst="rect">
            <a:avLst/>
          </a:prstGeom>
        </p:spPr>
      </p:pic>
      <p:sp>
        <p:nvSpPr>
          <p:cNvPr id="6" name="Rectangle 5">
            <a:extLst>
              <a:ext uri="{FF2B5EF4-FFF2-40B4-BE49-F238E27FC236}">
                <a16:creationId xmlns:a16="http://schemas.microsoft.com/office/drawing/2014/main" id="{B79C5F5D-BA47-4BDB-ABCB-52A56B591601}"/>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Preprocessing Spawns Many Child-Datasets</a:t>
            </a:r>
          </a:p>
        </p:txBody>
      </p:sp>
      <p:sp>
        <p:nvSpPr>
          <p:cNvPr id="7" name="Rectangle 6">
            <a:extLst>
              <a:ext uri="{FF2B5EF4-FFF2-40B4-BE49-F238E27FC236}">
                <a16:creationId xmlns:a16="http://schemas.microsoft.com/office/drawing/2014/main" id="{D5F9D77B-28A0-484B-9C49-D9AD4ACBB839}"/>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2852198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B98B33A1-8559-4126-A6CB-43D31B513C2A}"/>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mn-lt"/>
              </a:rPr>
              <a:t>Data Analysis &amp; Hypothesis Testing Needs Many Datasets</a:t>
            </a:r>
          </a:p>
        </p:txBody>
      </p:sp>
      <p:pic>
        <p:nvPicPr>
          <p:cNvPr id="5" name="Picture 4" descr="A screenshot of a video game&#10;&#10;Description automatically generated">
            <a:extLst>
              <a:ext uri="{FF2B5EF4-FFF2-40B4-BE49-F238E27FC236}">
                <a16:creationId xmlns:a16="http://schemas.microsoft.com/office/drawing/2014/main" id="{99518725-03D0-4632-BAC2-6EA56B10E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01" y="918885"/>
            <a:ext cx="10658998" cy="5890499"/>
          </a:xfrm>
          <a:prstGeom prst="rect">
            <a:avLst/>
          </a:prstGeom>
        </p:spPr>
      </p:pic>
      <p:sp>
        <p:nvSpPr>
          <p:cNvPr id="6" name="Rectangle 5">
            <a:extLst>
              <a:ext uri="{FF2B5EF4-FFF2-40B4-BE49-F238E27FC236}">
                <a16:creationId xmlns:a16="http://schemas.microsoft.com/office/drawing/2014/main" id="{10992F37-F070-4A3D-8639-02840FBA4EE4}"/>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1790878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video game&#10;&#10;Description automatically generated">
            <a:extLst>
              <a:ext uri="{FF2B5EF4-FFF2-40B4-BE49-F238E27FC236}">
                <a16:creationId xmlns:a16="http://schemas.microsoft.com/office/drawing/2014/main" id="{4DA853E0-7738-46AC-B90C-71213DABD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964" y="812052"/>
            <a:ext cx="9680072" cy="5890499"/>
          </a:xfrm>
          <a:prstGeom prst="rect">
            <a:avLst/>
          </a:prstGeom>
        </p:spPr>
      </p:pic>
      <p:sp>
        <p:nvSpPr>
          <p:cNvPr id="3" name="Rectangle 5">
            <a:extLst>
              <a:ext uri="{FF2B5EF4-FFF2-40B4-BE49-F238E27FC236}">
                <a16:creationId xmlns:a16="http://schemas.microsoft.com/office/drawing/2014/main" id="{2629048B-0D0A-4BCF-937F-86F005DC6E00}"/>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mn-lt"/>
              </a:rPr>
              <a:t>Data Science Architecture Overview - Revisited</a:t>
            </a:r>
          </a:p>
        </p:txBody>
      </p:sp>
    </p:spTree>
    <p:extLst>
      <p:ext uri="{BB962C8B-B14F-4D97-AF65-F5344CB8AC3E}">
        <p14:creationId xmlns:p14="http://schemas.microsoft.com/office/powerpoint/2010/main" val="1795574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E0CA76-E340-413D-850E-7222CC7D3E71}"/>
              </a:ext>
            </a:extLst>
          </p:cNvPr>
          <p:cNvPicPr>
            <a:picLocks noChangeAspect="1"/>
          </p:cNvPicPr>
          <p:nvPr/>
        </p:nvPicPr>
        <p:blipFill>
          <a:blip r:embed="rId2"/>
          <a:stretch>
            <a:fillRect/>
          </a:stretch>
        </p:blipFill>
        <p:spPr>
          <a:xfrm>
            <a:off x="1578445" y="983231"/>
            <a:ext cx="9035109" cy="5524005"/>
          </a:xfrm>
          <a:prstGeom prst="rect">
            <a:avLst/>
          </a:prstGeom>
        </p:spPr>
      </p:pic>
      <p:sp>
        <p:nvSpPr>
          <p:cNvPr id="3" name="Rectangle 5">
            <a:extLst>
              <a:ext uri="{FF2B5EF4-FFF2-40B4-BE49-F238E27FC236}">
                <a16:creationId xmlns:a16="http://schemas.microsoft.com/office/drawing/2014/main" id="{9FDA6356-4018-4A41-9247-B36295BBC0F7}"/>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mn-lt"/>
              </a:rPr>
              <a:t>Have A Solid Plan . . . For Keeping Your Initiative Funded</a:t>
            </a:r>
          </a:p>
        </p:txBody>
      </p:sp>
    </p:spTree>
    <p:extLst>
      <p:ext uri="{BB962C8B-B14F-4D97-AF65-F5344CB8AC3E}">
        <p14:creationId xmlns:p14="http://schemas.microsoft.com/office/powerpoint/2010/main" val="4142821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87798C-3255-48B7-A497-97FE55E44D8F}"/>
              </a:ext>
            </a:extLst>
          </p:cNvPr>
          <p:cNvSpPr/>
          <p:nvPr/>
        </p:nvSpPr>
        <p:spPr>
          <a:xfrm>
            <a:off x="243840" y="6019828"/>
            <a:ext cx="9991331" cy="707886"/>
          </a:xfrm>
          <a:prstGeom prst="rect">
            <a:avLst/>
          </a:prstGeom>
        </p:spPr>
        <p:txBody>
          <a:bodyPr wrap="square">
            <a:spAutoFit/>
          </a:bodyPr>
          <a:lstStyle/>
          <a:p>
            <a:r>
              <a:rPr lang="en-US" sz="1000" dirty="0"/>
              <a:t>[4] Forbes - </a:t>
            </a:r>
            <a:r>
              <a:rPr lang="en-US" sz="1000" dirty="0">
                <a:hlinkClick r:id="rId2"/>
              </a:rPr>
              <a:t>https://www.forbes.com/sites/forbescommunicationscouncil/2018/08/15/how-rpa-is-changing-the-way-we-work/#579b7b911047</a:t>
            </a:r>
            <a:r>
              <a:rPr lang="en-US" sz="1000" dirty="0"/>
              <a:t>  </a:t>
            </a:r>
          </a:p>
          <a:p>
            <a:r>
              <a:rPr lang="en-US" sz="1000" dirty="0"/>
              <a:t>[5] TechTarget - </a:t>
            </a:r>
            <a:r>
              <a:rPr lang="en-US" sz="1000" dirty="0">
                <a:hlinkClick r:id="rId3"/>
              </a:rPr>
              <a:t>https://searchcio.techtarget.com/blog/TotalCIO/In-a-hot-RPA-market-the-rule-of-five-keeps-CIOs-focused-on-use-cases</a:t>
            </a:r>
            <a:r>
              <a:rPr lang="en-US" sz="1000" dirty="0"/>
              <a:t> </a:t>
            </a:r>
          </a:p>
          <a:p>
            <a:r>
              <a:rPr lang="en-US" sz="1000" dirty="0"/>
              <a:t>[6] McKinsey - </a:t>
            </a:r>
            <a:r>
              <a:rPr lang="en-US" sz="1000" dirty="0">
                <a:hlinkClick r:id="rId4"/>
              </a:rPr>
              <a:t>https://www.mckinsey.com/industries/financial-services/our-insights/the-value-of-robotic-process-automation</a:t>
            </a:r>
            <a:r>
              <a:rPr lang="en-US" sz="1000" dirty="0"/>
              <a:t> </a:t>
            </a:r>
          </a:p>
          <a:p>
            <a:r>
              <a:rPr lang="en-US" sz="1000" dirty="0"/>
              <a:t>[Graphic] Deloitte Analysis - </a:t>
            </a:r>
            <a:r>
              <a:rPr lang="en-US" sz="1000" dirty="0">
                <a:hlinkClick r:id="rId5"/>
              </a:rPr>
              <a:t>https://www2.deloitte.com/content/dam/Deloitte/us/Documents/process-and-operations/us-sdt-process-automation.pdf</a:t>
            </a:r>
            <a:r>
              <a:rPr lang="en-US" sz="1000" dirty="0"/>
              <a:t> </a:t>
            </a:r>
          </a:p>
        </p:txBody>
      </p:sp>
      <p:sp>
        <p:nvSpPr>
          <p:cNvPr id="5" name="Rectangle 4">
            <a:extLst>
              <a:ext uri="{FF2B5EF4-FFF2-40B4-BE49-F238E27FC236}">
                <a16:creationId xmlns:a16="http://schemas.microsoft.com/office/drawing/2014/main" id="{C8632E2D-8841-4A6A-B7CE-7C6E488974BA}"/>
              </a:ext>
            </a:extLst>
          </p:cNvPr>
          <p:cNvSpPr/>
          <p:nvPr/>
        </p:nvSpPr>
        <p:spPr>
          <a:xfrm>
            <a:off x="243840" y="838172"/>
            <a:ext cx="6193536" cy="923330"/>
          </a:xfrm>
          <a:prstGeom prst="rect">
            <a:avLst/>
          </a:prstGeom>
        </p:spPr>
        <p:txBody>
          <a:bodyPr wrap="square">
            <a:spAutoFit/>
          </a:bodyPr>
          <a:lstStyle/>
          <a:p>
            <a:pPr>
              <a:spcAft>
                <a:spcPts val="1200"/>
              </a:spcAft>
            </a:pPr>
            <a:r>
              <a:rPr lang="en-US" i="1" dirty="0"/>
              <a:t>The Beatles saved the world from boredom.  Can a cutting-edge technology known as </a:t>
            </a:r>
            <a:r>
              <a:rPr lang="en-US" i="1" u="sng" dirty="0"/>
              <a:t>Robotic Process Automation</a:t>
            </a:r>
            <a:r>
              <a:rPr lang="en-US" i="1" dirty="0"/>
              <a:t> (RPA) do the same for the workplace and take the robot out of the human? </a:t>
            </a:r>
            <a:r>
              <a:rPr lang="en-US" i="1" baseline="50000" dirty="0"/>
              <a:t>[4]</a:t>
            </a:r>
          </a:p>
        </p:txBody>
      </p:sp>
      <p:sp>
        <p:nvSpPr>
          <p:cNvPr id="6" name="Rectangle 5">
            <a:extLst>
              <a:ext uri="{FF2B5EF4-FFF2-40B4-BE49-F238E27FC236}">
                <a16:creationId xmlns:a16="http://schemas.microsoft.com/office/drawing/2014/main" id="{EF332BAC-EECE-4439-BAE1-FF09B2B11592}"/>
              </a:ext>
            </a:extLst>
          </p:cNvPr>
          <p:cNvSpPr/>
          <p:nvPr/>
        </p:nvSpPr>
        <p:spPr>
          <a:xfrm>
            <a:off x="243840" y="1982025"/>
            <a:ext cx="6193536" cy="1200329"/>
          </a:xfrm>
          <a:prstGeom prst="rect">
            <a:avLst/>
          </a:prstGeom>
        </p:spPr>
        <p:txBody>
          <a:bodyPr wrap="square">
            <a:spAutoFit/>
          </a:bodyPr>
          <a:lstStyle/>
          <a:p>
            <a:pPr>
              <a:spcAft>
                <a:spcPts val="1200"/>
              </a:spcAft>
            </a:pPr>
            <a:r>
              <a:rPr lang="en-US" i="1" dirty="0"/>
              <a:t>The </a:t>
            </a:r>
            <a:r>
              <a:rPr lang="en-US" i="1" dirty="0">
                <a:hlinkClick r:id="rId6">
                  <a:extLst>
                    <a:ext uri="{A12FA001-AC4F-418D-AE19-62706E023703}">
                      <ahyp:hlinkClr xmlns:ahyp="http://schemas.microsoft.com/office/drawing/2018/hyperlinkcolor" val="tx"/>
                    </a:ext>
                  </a:extLst>
                </a:hlinkClick>
              </a:rPr>
              <a:t>Robotic Process Automation</a:t>
            </a:r>
            <a:r>
              <a:rPr lang="en-US" i="1" dirty="0"/>
              <a:t> market is advancing at a rapid clip. “Market growth is exceeding our greater than 50% CAGR to get from $500 million to $2.8 billion in five years,” said Craig Le Clair, an analyst at Forrester. “That’s very unusual.” </a:t>
            </a:r>
            <a:r>
              <a:rPr lang="en-US" i="1" baseline="50000" dirty="0"/>
              <a:t>[5]</a:t>
            </a:r>
            <a:endParaRPr lang="en-US" i="1" dirty="0"/>
          </a:p>
        </p:txBody>
      </p:sp>
      <p:sp>
        <p:nvSpPr>
          <p:cNvPr id="7" name="Rectangle 5">
            <a:extLst>
              <a:ext uri="{FF2B5EF4-FFF2-40B4-BE49-F238E27FC236}">
                <a16:creationId xmlns:a16="http://schemas.microsoft.com/office/drawing/2014/main" id="{D5BE82EF-1CEB-40AF-A82C-C48328ED29C5}"/>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Robotic Process Automation</a:t>
            </a:r>
          </a:p>
        </p:txBody>
      </p:sp>
      <p:sp>
        <p:nvSpPr>
          <p:cNvPr id="8" name="Rectangle 7">
            <a:extLst>
              <a:ext uri="{FF2B5EF4-FFF2-40B4-BE49-F238E27FC236}">
                <a16:creationId xmlns:a16="http://schemas.microsoft.com/office/drawing/2014/main" id="{DB8E3ED5-AA62-4BFA-BCBA-FF45B838D270}"/>
              </a:ext>
            </a:extLst>
          </p:cNvPr>
          <p:cNvSpPr/>
          <p:nvPr/>
        </p:nvSpPr>
        <p:spPr>
          <a:xfrm>
            <a:off x="243840" y="3402877"/>
            <a:ext cx="6193536" cy="1477328"/>
          </a:xfrm>
          <a:prstGeom prst="rect">
            <a:avLst/>
          </a:prstGeom>
        </p:spPr>
        <p:txBody>
          <a:bodyPr wrap="square">
            <a:spAutoFit/>
          </a:bodyPr>
          <a:lstStyle/>
          <a:p>
            <a:pPr>
              <a:spcAft>
                <a:spcPts val="1200"/>
              </a:spcAft>
            </a:pPr>
            <a:r>
              <a:rPr lang="en-US" i="1" dirty="0"/>
              <a:t>The major benefit we found in the 16 case studies [is] a return on investment that varies between 30 and as much as 200 percent in the first year. But it’s wrong to look just at the short-term financial gains.  That approach does not do justice to the power of the software because there are multiple business benefits. </a:t>
            </a:r>
            <a:r>
              <a:rPr lang="en-US" i="1" baseline="50000" dirty="0"/>
              <a:t>[6]</a:t>
            </a:r>
            <a:endParaRPr lang="en-US" i="1" dirty="0"/>
          </a:p>
        </p:txBody>
      </p:sp>
      <p:pic>
        <p:nvPicPr>
          <p:cNvPr id="9" name="Picture 8">
            <a:extLst>
              <a:ext uri="{FF2B5EF4-FFF2-40B4-BE49-F238E27FC236}">
                <a16:creationId xmlns:a16="http://schemas.microsoft.com/office/drawing/2014/main" id="{C97E490B-B0E7-4574-9A0F-F1448145B53B}"/>
              </a:ext>
            </a:extLst>
          </p:cNvPr>
          <p:cNvPicPr>
            <a:picLocks noChangeAspect="1"/>
          </p:cNvPicPr>
          <p:nvPr/>
        </p:nvPicPr>
        <p:blipFill>
          <a:blip r:embed="rId7"/>
          <a:stretch>
            <a:fillRect/>
          </a:stretch>
        </p:blipFill>
        <p:spPr>
          <a:xfrm>
            <a:off x="6636948" y="1299837"/>
            <a:ext cx="5209034" cy="3427611"/>
          </a:xfrm>
          <a:prstGeom prst="rect">
            <a:avLst/>
          </a:prstGeom>
        </p:spPr>
      </p:pic>
      <p:sp>
        <p:nvSpPr>
          <p:cNvPr id="11" name="Rectangle 10">
            <a:extLst>
              <a:ext uri="{FF2B5EF4-FFF2-40B4-BE49-F238E27FC236}">
                <a16:creationId xmlns:a16="http://schemas.microsoft.com/office/drawing/2014/main" id="{AA65EC3B-D2CE-4132-8545-95E0B7E9505F}"/>
              </a:ext>
            </a:extLst>
          </p:cNvPr>
          <p:cNvSpPr/>
          <p:nvPr/>
        </p:nvSpPr>
        <p:spPr>
          <a:xfrm>
            <a:off x="243840" y="5027028"/>
            <a:ext cx="6083808" cy="923330"/>
          </a:xfrm>
          <a:prstGeom prst="rect">
            <a:avLst/>
          </a:prstGeom>
        </p:spPr>
        <p:txBody>
          <a:bodyPr wrap="square">
            <a:spAutoFit/>
          </a:bodyPr>
          <a:lstStyle/>
          <a:p>
            <a:r>
              <a:rPr lang="en-US" i="1" dirty="0"/>
              <a:t>Python is known for the abundance of excellent libraries backed by large communities of programmers . . . </a:t>
            </a:r>
          </a:p>
          <a:p>
            <a:r>
              <a:rPr lang="en-US" i="1" dirty="0"/>
              <a:t>     Why not really leverage all those libraries?</a:t>
            </a:r>
          </a:p>
        </p:txBody>
      </p:sp>
      <p:sp>
        <p:nvSpPr>
          <p:cNvPr id="13" name="Rectangle 12">
            <a:extLst>
              <a:ext uri="{FF2B5EF4-FFF2-40B4-BE49-F238E27FC236}">
                <a16:creationId xmlns:a16="http://schemas.microsoft.com/office/drawing/2014/main" id="{031600F8-EAAB-4F7E-A1FA-DC433E5D9ED7}"/>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359671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Number Placeholder 3"/>
          <p:cNvSpPr txBox="1">
            <a:spLocks noGrp="1"/>
          </p:cNvSpPr>
          <p:nvPr/>
        </p:nvSpPr>
        <p:spPr bwMode="auto">
          <a:xfrm>
            <a:off x="8382000" y="6553201"/>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0"/>
              </a:spcBef>
              <a:defRPr sz="1200">
                <a:solidFill>
                  <a:schemeClr val="tx1"/>
                </a:solidFill>
                <a:latin typeface="Arial" panose="020B0604020202020204" pitchFamily="34" charset="0"/>
              </a:defRPr>
            </a:lvl1pPr>
            <a:lvl2pPr marL="742950" indent="-285750" algn="l" eaLnBrk="0" hangingPunct="0">
              <a:spcBef>
                <a:spcPct val="0"/>
              </a:spcBef>
              <a:defRPr sz="1200">
                <a:solidFill>
                  <a:schemeClr val="tx1"/>
                </a:solidFill>
                <a:latin typeface="Arial" panose="020B0604020202020204" pitchFamily="34" charset="0"/>
              </a:defRPr>
            </a:lvl2pPr>
            <a:lvl3pPr marL="1143000" indent="-228600" algn="l" eaLnBrk="0" hangingPunct="0">
              <a:spcBef>
                <a:spcPct val="0"/>
              </a:spcBef>
              <a:defRPr sz="1200">
                <a:solidFill>
                  <a:schemeClr val="tx1"/>
                </a:solidFill>
                <a:latin typeface="Arial" panose="020B0604020202020204" pitchFamily="34" charset="0"/>
              </a:defRPr>
            </a:lvl3pPr>
            <a:lvl4pPr marL="1600200" indent="-228600" algn="l" eaLnBrk="0" hangingPunct="0">
              <a:spcBef>
                <a:spcPct val="0"/>
              </a:spcBef>
              <a:defRPr sz="1200">
                <a:solidFill>
                  <a:schemeClr val="tx1"/>
                </a:solidFill>
                <a:latin typeface="Arial" panose="020B0604020202020204" pitchFamily="34" charset="0"/>
              </a:defRPr>
            </a:lvl4pPr>
            <a:lvl5pPr marL="2057400" indent="-228600" algn="l" eaLnBrk="0" hangingPunct="0">
              <a:spcBef>
                <a:spcPct val="0"/>
              </a:spcBef>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algn="r" eaLnBrk="1" hangingPunct="1"/>
            <a:fld id="{21B79C2F-1E6F-4D78-AF5D-C5CCE36973EA}" type="slidenum">
              <a:rPr lang="en-US" altLang="en-US" sz="1000">
                <a:solidFill>
                  <a:srgbClr val="5E829C"/>
                </a:solidFill>
                <a:latin typeface="Trebuchet MS" panose="020B0603020202020204" pitchFamily="34" charset="0"/>
              </a:rPr>
              <a:pPr algn="r" eaLnBrk="1" hangingPunct="1"/>
              <a:t>50</a:t>
            </a:fld>
            <a:endParaRPr lang="en-US" altLang="en-US" sz="1000" dirty="0">
              <a:solidFill>
                <a:srgbClr val="5E829C"/>
              </a:solidFill>
              <a:latin typeface="Trebuchet MS" panose="020B0603020202020204" pitchFamily="34" charset="0"/>
            </a:endParaRPr>
          </a:p>
        </p:txBody>
      </p:sp>
      <p:sp>
        <p:nvSpPr>
          <p:cNvPr id="10" name="Rectangle 5"/>
          <p:cNvSpPr txBox="1">
            <a:spLocks noChangeArrowheads="1"/>
          </p:cNvSpPr>
          <p:nvPr/>
        </p:nvSpPr>
        <p:spPr>
          <a:xfrm>
            <a:off x="552450" y="174529"/>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mn-lt"/>
              </a:rPr>
              <a:t>It’s An Iterative Process – Don’t Try And Do It All Day-1</a:t>
            </a:r>
          </a:p>
        </p:txBody>
      </p:sp>
      <p:pic>
        <p:nvPicPr>
          <p:cNvPr id="4" name="Picture 3" descr="A picture containing outdoor, text, bus&#10;&#10;Description automatically generated">
            <a:extLst>
              <a:ext uri="{FF2B5EF4-FFF2-40B4-BE49-F238E27FC236}">
                <a16:creationId xmlns:a16="http://schemas.microsoft.com/office/drawing/2014/main" id="{6B8D0D84-410C-4B81-820D-FD8F9B8A9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081" y="1087200"/>
            <a:ext cx="8203838" cy="5466001"/>
          </a:xfrm>
          <a:prstGeom prst="rect">
            <a:avLst/>
          </a:prstGeom>
        </p:spPr>
      </p:pic>
      <p:sp>
        <p:nvSpPr>
          <p:cNvPr id="2" name="Arrow: Right 1">
            <a:extLst>
              <a:ext uri="{FF2B5EF4-FFF2-40B4-BE49-F238E27FC236}">
                <a16:creationId xmlns:a16="http://schemas.microsoft.com/office/drawing/2014/main" id="{5E7168B8-0A5B-41FB-9E7F-297A715993DE}"/>
              </a:ext>
            </a:extLst>
          </p:cNvPr>
          <p:cNvSpPr/>
          <p:nvPr/>
        </p:nvSpPr>
        <p:spPr>
          <a:xfrm rot="19740478">
            <a:off x="4952311" y="4794196"/>
            <a:ext cx="3090672" cy="919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10-K &amp; 10-KA Filings 1</a:t>
            </a:r>
            <a:r>
              <a:rPr lang="en-US" baseline="30000" dirty="0"/>
              <a:t>st</a:t>
            </a:r>
            <a:r>
              <a:rPr lang="en-US" dirty="0"/>
              <a:t> ?</a:t>
            </a:r>
          </a:p>
        </p:txBody>
      </p:sp>
      <p:pic>
        <p:nvPicPr>
          <p:cNvPr id="9" name="Picture 8" descr="A close up of an old building&#10;&#10;Description automatically generated">
            <a:extLst>
              <a:ext uri="{FF2B5EF4-FFF2-40B4-BE49-F238E27FC236}">
                <a16:creationId xmlns:a16="http://schemas.microsoft.com/office/drawing/2014/main" id="{A4573E31-2DBF-44C2-BF89-A2FAFE169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080" y="1087199"/>
            <a:ext cx="8203839" cy="5466001"/>
          </a:xfrm>
          <a:prstGeom prst="rect">
            <a:avLst/>
          </a:prstGeom>
        </p:spPr>
      </p:pic>
      <p:pic>
        <p:nvPicPr>
          <p:cNvPr id="11" name="Picture 10" descr="A stone building&#10;&#10;Description automatically generated">
            <a:extLst>
              <a:ext uri="{FF2B5EF4-FFF2-40B4-BE49-F238E27FC236}">
                <a16:creationId xmlns:a16="http://schemas.microsoft.com/office/drawing/2014/main" id="{7DB82087-A78D-40D9-9D56-20CD0B698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079" y="1093694"/>
            <a:ext cx="8203838" cy="5466001"/>
          </a:xfrm>
          <a:prstGeom prst="rect">
            <a:avLst/>
          </a:prstGeom>
        </p:spPr>
      </p:pic>
      <p:sp>
        <p:nvSpPr>
          <p:cNvPr id="13" name="Rectangle 12">
            <a:extLst>
              <a:ext uri="{FF2B5EF4-FFF2-40B4-BE49-F238E27FC236}">
                <a16:creationId xmlns:a16="http://schemas.microsoft.com/office/drawing/2014/main" id="{0DDCF7C2-1C24-4714-80E0-87B457D7E46F}"/>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298211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Number Placeholder 3"/>
          <p:cNvSpPr txBox="1">
            <a:spLocks noGrp="1"/>
          </p:cNvSpPr>
          <p:nvPr/>
        </p:nvSpPr>
        <p:spPr bwMode="auto">
          <a:xfrm>
            <a:off x="8382000" y="6553201"/>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0"/>
              </a:spcBef>
              <a:defRPr sz="1200">
                <a:solidFill>
                  <a:schemeClr val="tx1"/>
                </a:solidFill>
                <a:latin typeface="Arial" panose="020B0604020202020204" pitchFamily="34" charset="0"/>
              </a:defRPr>
            </a:lvl1pPr>
            <a:lvl2pPr marL="742950" indent="-285750" algn="l" eaLnBrk="0" hangingPunct="0">
              <a:spcBef>
                <a:spcPct val="0"/>
              </a:spcBef>
              <a:defRPr sz="1200">
                <a:solidFill>
                  <a:schemeClr val="tx1"/>
                </a:solidFill>
                <a:latin typeface="Arial" panose="020B0604020202020204" pitchFamily="34" charset="0"/>
              </a:defRPr>
            </a:lvl2pPr>
            <a:lvl3pPr marL="1143000" indent="-228600" algn="l" eaLnBrk="0" hangingPunct="0">
              <a:spcBef>
                <a:spcPct val="0"/>
              </a:spcBef>
              <a:defRPr sz="1200">
                <a:solidFill>
                  <a:schemeClr val="tx1"/>
                </a:solidFill>
                <a:latin typeface="Arial" panose="020B0604020202020204" pitchFamily="34" charset="0"/>
              </a:defRPr>
            </a:lvl3pPr>
            <a:lvl4pPr marL="1600200" indent="-228600" algn="l" eaLnBrk="0" hangingPunct="0">
              <a:spcBef>
                <a:spcPct val="0"/>
              </a:spcBef>
              <a:defRPr sz="1200">
                <a:solidFill>
                  <a:schemeClr val="tx1"/>
                </a:solidFill>
                <a:latin typeface="Arial" panose="020B0604020202020204" pitchFamily="34" charset="0"/>
              </a:defRPr>
            </a:lvl4pPr>
            <a:lvl5pPr marL="2057400" indent="-228600" algn="l" eaLnBrk="0" hangingPunct="0">
              <a:spcBef>
                <a:spcPct val="0"/>
              </a:spcBef>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algn="r" eaLnBrk="1" hangingPunct="1"/>
            <a:fld id="{21B79C2F-1E6F-4D78-AF5D-C5CCE36973EA}" type="slidenum">
              <a:rPr lang="en-US" altLang="en-US" sz="1000">
                <a:solidFill>
                  <a:srgbClr val="5E829C"/>
                </a:solidFill>
                <a:latin typeface="Trebuchet MS" panose="020B0603020202020204" pitchFamily="34" charset="0"/>
              </a:rPr>
              <a:pPr algn="r" eaLnBrk="1" hangingPunct="1"/>
              <a:t>51</a:t>
            </a:fld>
            <a:endParaRPr lang="en-US" altLang="en-US" sz="1000" dirty="0">
              <a:solidFill>
                <a:srgbClr val="5E829C"/>
              </a:solidFill>
              <a:latin typeface="Trebuchet MS" panose="020B0603020202020204" pitchFamily="34" charset="0"/>
            </a:endParaRPr>
          </a:p>
        </p:txBody>
      </p:sp>
      <p:sp>
        <p:nvSpPr>
          <p:cNvPr id="10" name="Rectangle 5"/>
          <p:cNvSpPr txBox="1">
            <a:spLocks noChangeArrowheads="1"/>
          </p:cNvSpPr>
          <p:nvPr/>
        </p:nvSpPr>
        <p:spPr>
          <a:xfrm>
            <a:off x="552450" y="174529"/>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en-US" sz="36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291" y="174529"/>
            <a:ext cx="6475417" cy="3291225"/>
          </a:xfrm>
          <a:prstGeom prst="rect">
            <a:avLst/>
          </a:prstGeom>
        </p:spPr>
      </p:pic>
      <p:sp>
        <p:nvSpPr>
          <p:cNvPr id="8" name="Rectangle 7"/>
          <p:cNvSpPr/>
          <p:nvPr/>
        </p:nvSpPr>
        <p:spPr>
          <a:xfrm>
            <a:off x="2243802" y="3719177"/>
            <a:ext cx="7704394" cy="2185214"/>
          </a:xfrm>
          <a:prstGeom prst="rect">
            <a:avLst/>
          </a:prstGeom>
        </p:spPr>
        <p:txBody>
          <a:bodyPr wrap="square">
            <a:spAutoFit/>
          </a:bodyPr>
          <a:lstStyle/>
          <a:p>
            <a:pPr lvl="0" algn="ctr">
              <a:defRPr/>
            </a:pPr>
            <a:r>
              <a:rPr lang="en-US" sz="1200" dirty="0">
                <a:solidFill>
                  <a:prstClr val="white"/>
                </a:solidFill>
              </a:rPr>
              <a:t>Copies of the Python Code Are Available At Our GitHub Site: </a:t>
            </a:r>
          </a:p>
          <a:p>
            <a:pPr lvl="0" algn="ctr">
              <a:defRPr/>
            </a:pPr>
            <a:endParaRPr lang="en-US" sz="600" dirty="0">
              <a:solidFill>
                <a:prstClr val="white"/>
              </a:solidFill>
              <a:hlinkClick r:id="rId3"/>
            </a:endParaRPr>
          </a:p>
          <a:p>
            <a:pPr lvl="0" algn="ctr">
              <a:defRPr/>
            </a:pPr>
            <a:r>
              <a:rPr lang="en-US" sz="1200" dirty="0">
                <a:solidFill>
                  <a:prstClr val="white"/>
                </a:solidFill>
                <a:hlinkClick r:id="rId3"/>
              </a:rPr>
              <a:t>https://github.com/chameleonmetadata/DATAx_NYC_2019</a:t>
            </a:r>
            <a:r>
              <a:rPr lang="en-US" sz="1200" dirty="0">
                <a:solidFill>
                  <a:prstClr val="white"/>
                </a:solidFill>
              </a:rPr>
              <a:t> </a:t>
            </a:r>
          </a:p>
          <a:p>
            <a:pPr lvl="0" algn="ctr">
              <a:defRPr/>
            </a:pPr>
            <a:endParaRPr lang="en-US" dirty="0">
              <a:solidFill>
                <a:prstClr val="white"/>
              </a:solidFill>
            </a:endParaRPr>
          </a:p>
          <a:p>
            <a:pPr lvl="0" algn="ctr">
              <a:defRPr/>
            </a:pPr>
            <a:r>
              <a:rPr lang="en-US" sz="1200" dirty="0">
                <a:solidFill>
                  <a:prstClr val="white"/>
                </a:solidFill>
              </a:rPr>
              <a:t>For Questions, Comments or Clarifications Contact:</a:t>
            </a:r>
          </a:p>
          <a:p>
            <a:pPr lvl="0" algn="ctr">
              <a:defRPr/>
            </a:pPr>
            <a:endParaRPr lang="en-US" sz="600" dirty="0">
              <a:solidFill>
                <a:prstClr val="white"/>
              </a:solidFill>
            </a:endParaRPr>
          </a:p>
          <a:p>
            <a:pPr lvl="0" algn="ctr">
              <a:defRPr/>
            </a:pPr>
            <a:r>
              <a:rPr lang="en-US" sz="1200" dirty="0">
                <a:solidFill>
                  <a:prstClr val="white"/>
                </a:solidFill>
                <a:hlinkClick r:id="rId4"/>
              </a:rPr>
              <a:t>ET@ChameleonMetadata.com</a:t>
            </a:r>
            <a:r>
              <a:rPr lang="en-US" sz="1200" dirty="0">
                <a:solidFill>
                  <a:prstClr val="white"/>
                </a:solidFill>
              </a:rPr>
              <a:t> </a:t>
            </a:r>
          </a:p>
          <a:p>
            <a:pPr lvl="0" algn="ctr">
              <a:defRPr/>
            </a:pPr>
            <a:endParaRPr lang="en-US" sz="1200" dirty="0">
              <a:solidFill>
                <a:prstClr val="white"/>
              </a:solidFill>
            </a:endParaRPr>
          </a:p>
          <a:p>
            <a:pPr lvl="6">
              <a:defRPr/>
            </a:pPr>
            <a:r>
              <a:rPr lang="en-US" sz="1200" dirty="0">
                <a:solidFill>
                  <a:prstClr val="white"/>
                </a:solidFill>
              </a:rPr>
              <a:t>New York: (+1) 646.688.5566</a:t>
            </a:r>
          </a:p>
          <a:p>
            <a:pPr lvl="6">
              <a:defRPr/>
            </a:pPr>
            <a:r>
              <a:rPr lang="en-US" sz="1200" dirty="0">
                <a:solidFill>
                  <a:prstClr val="white"/>
                </a:solidFill>
              </a:rPr>
              <a:t>London:    (+44) 020.7096.8920</a:t>
            </a:r>
          </a:p>
          <a:p>
            <a:pPr lvl="0">
              <a:defRPr/>
            </a:pPr>
            <a:endParaRPr lang="en-US" sz="1200" dirty="0">
              <a:solidFill>
                <a:prstClr val="white"/>
              </a:solidFill>
            </a:endParaRPr>
          </a:p>
          <a:p>
            <a:pPr marL="5083175" lvl="0">
              <a:defRPr/>
            </a:pPr>
            <a:endParaRPr lang="en-US" sz="800" dirty="0">
              <a:solidFill>
                <a:prstClr val="white"/>
              </a:solidFill>
            </a:endParaRPr>
          </a:p>
        </p:txBody>
      </p:sp>
      <p:pic>
        <p:nvPicPr>
          <p:cNvPr id="6" name="Picture 5" descr="A picture containing object, clock, outdoor&#10;&#10;Description automatically generated">
            <a:extLst>
              <a:ext uri="{FF2B5EF4-FFF2-40B4-BE49-F238E27FC236}">
                <a16:creationId xmlns:a16="http://schemas.microsoft.com/office/drawing/2014/main" id="{6123B457-6039-46C8-AF7F-0EFC19030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3759" y="5613871"/>
            <a:ext cx="944480" cy="939330"/>
          </a:xfrm>
          <a:prstGeom prst="rect">
            <a:avLst/>
          </a:prstGeom>
        </p:spPr>
      </p:pic>
      <p:sp>
        <p:nvSpPr>
          <p:cNvPr id="11" name="Rectangle 10">
            <a:extLst>
              <a:ext uri="{FF2B5EF4-FFF2-40B4-BE49-F238E27FC236}">
                <a16:creationId xmlns:a16="http://schemas.microsoft.com/office/drawing/2014/main" id="{BA1A9B52-1F96-4978-BC9B-DAAC46BE4C60}"/>
              </a:ext>
            </a:extLst>
          </p:cNvPr>
          <p:cNvSpPr/>
          <p:nvPr/>
        </p:nvSpPr>
        <p:spPr>
          <a:xfrm>
            <a:off x="5389716"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32538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video game&#10;&#10;Description automatically generated">
            <a:extLst>
              <a:ext uri="{FF2B5EF4-FFF2-40B4-BE49-F238E27FC236}">
                <a16:creationId xmlns:a16="http://schemas.microsoft.com/office/drawing/2014/main" id="{4DA853E0-7738-46AC-B90C-71213DABD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964" y="812052"/>
            <a:ext cx="9680072" cy="5890499"/>
          </a:xfrm>
          <a:prstGeom prst="rect">
            <a:avLst/>
          </a:prstGeom>
        </p:spPr>
      </p:pic>
      <p:sp>
        <p:nvSpPr>
          <p:cNvPr id="3" name="Rectangle 5">
            <a:extLst>
              <a:ext uri="{FF2B5EF4-FFF2-40B4-BE49-F238E27FC236}">
                <a16:creationId xmlns:a16="http://schemas.microsoft.com/office/drawing/2014/main" id="{2629048B-0D0A-4BCF-937F-86F005DC6E00}"/>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Data Science Architecture Overview</a:t>
            </a:r>
          </a:p>
        </p:txBody>
      </p:sp>
      <p:sp>
        <p:nvSpPr>
          <p:cNvPr id="5" name="Rectangle 4">
            <a:extLst>
              <a:ext uri="{FF2B5EF4-FFF2-40B4-BE49-F238E27FC236}">
                <a16:creationId xmlns:a16="http://schemas.microsoft.com/office/drawing/2014/main" id="{765608EF-758F-4664-BB52-21737DA4E260}"/>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85538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p:cNvCxnSpPr>
            <a:cxnSpLocks/>
            <a:stCxn id="7" idx="3"/>
          </p:cNvCxnSpPr>
          <p:nvPr/>
        </p:nvCxnSpPr>
        <p:spPr>
          <a:xfrm flipV="1">
            <a:off x="2934655" y="5048439"/>
            <a:ext cx="4965533" cy="1237344"/>
          </a:xfrm>
          <a:prstGeom prst="straightConnector1">
            <a:avLst/>
          </a:prstGeom>
          <a:ln w="76200">
            <a:solidFill>
              <a:schemeClr val="bg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3" idx="3"/>
          </p:cNvCxnSpPr>
          <p:nvPr/>
        </p:nvCxnSpPr>
        <p:spPr>
          <a:xfrm flipV="1">
            <a:off x="2961917" y="2835196"/>
            <a:ext cx="4894293" cy="947504"/>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15" idx="3"/>
          </p:cNvCxnSpPr>
          <p:nvPr/>
        </p:nvCxnSpPr>
        <p:spPr>
          <a:xfrm>
            <a:off x="2961917" y="2294089"/>
            <a:ext cx="4864021" cy="85573"/>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7" idx="3"/>
          </p:cNvCxnSpPr>
          <p:nvPr/>
        </p:nvCxnSpPr>
        <p:spPr>
          <a:xfrm flipV="1">
            <a:off x="2961917" y="2612779"/>
            <a:ext cx="4894293" cy="449427"/>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11" idx="3"/>
          </p:cNvCxnSpPr>
          <p:nvPr/>
        </p:nvCxnSpPr>
        <p:spPr>
          <a:xfrm>
            <a:off x="2946841" y="1549078"/>
            <a:ext cx="4894293" cy="599758"/>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sp>
        <p:nvSpPr>
          <p:cNvPr id="3" name="Rectangle 5"/>
          <p:cNvSpPr txBox="1">
            <a:spLocks noChangeArrowheads="1"/>
          </p:cNvSpPr>
          <p:nvPr/>
        </p:nvSpPr>
        <p:spPr>
          <a:xfrm>
            <a:off x="552450" y="-280"/>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Describing Business Concepts Is Hard</a:t>
            </a:r>
          </a:p>
        </p:txBody>
      </p:sp>
      <p:sp>
        <p:nvSpPr>
          <p:cNvPr id="22" name="Rectangle: Rounded Corners 21"/>
          <p:cNvSpPr/>
          <p:nvPr/>
        </p:nvSpPr>
        <p:spPr>
          <a:xfrm>
            <a:off x="1834138" y="5022324"/>
            <a:ext cx="1217356" cy="1781599"/>
          </a:xfrm>
          <a:prstGeom prst="roundRect">
            <a:avLst/>
          </a:prstGeom>
          <a:solidFill>
            <a:schemeClr val="tx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840476" y="1093694"/>
            <a:ext cx="1217356" cy="3812603"/>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978" y="5117422"/>
            <a:ext cx="998874" cy="6707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78" y="5896329"/>
            <a:ext cx="983677" cy="77890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978" y="4169110"/>
            <a:ext cx="1010939" cy="619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7969" y="1204051"/>
            <a:ext cx="998872" cy="69005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2655" y="3499226"/>
            <a:ext cx="1009262" cy="56694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0978" y="1986098"/>
            <a:ext cx="1010939" cy="615981"/>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0978" y="2730766"/>
            <a:ext cx="1010939" cy="662880"/>
          </a:xfrm>
          <a:prstGeom prst="rect">
            <a:avLst/>
          </a:prstGeom>
        </p:spPr>
      </p:pic>
      <p:sp>
        <p:nvSpPr>
          <p:cNvPr id="18" name="Text Box 5"/>
          <p:cNvSpPr txBox="1">
            <a:spLocks noChangeArrowheads="1"/>
          </p:cNvSpPr>
          <p:nvPr/>
        </p:nvSpPr>
        <p:spPr bwMode="auto">
          <a:xfrm>
            <a:off x="0" y="666467"/>
            <a:ext cx="12191999" cy="338554"/>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dirty="0">
                <a:solidFill>
                  <a:srgbClr val="FFC000"/>
                </a:solidFill>
              </a:rPr>
              <a:t>When a business has simple business processes, business concepts are easy to describe</a:t>
            </a:r>
          </a:p>
        </p:txBody>
      </p:sp>
      <p:sp>
        <p:nvSpPr>
          <p:cNvPr id="19" name="Star: 10 Points 18"/>
          <p:cNvSpPr/>
          <p:nvPr/>
        </p:nvSpPr>
        <p:spPr>
          <a:xfrm>
            <a:off x="7952125" y="1491010"/>
            <a:ext cx="2411073" cy="2100534"/>
          </a:xfrm>
          <a:prstGeom prst="star10">
            <a:avLst>
              <a:gd name="adj" fmla="val 30923"/>
              <a:gd name="hf" fmla="val 10514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FOOD PRODUCTS</a:t>
            </a:r>
          </a:p>
        </p:txBody>
      </p:sp>
      <p:sp>
        <p:nvSpPr>
          <p:cNvPr id="20" name="Star: 10 Points 19"/>
          <p:cNvSpPr/>
          <p:nvPr/>
        </p:nvSpPr>
        <p:spPr>
          <a:xfrm>
            <a:off x="7952125" y="3795795"/>
            <a:ext cx="2411073" cy="2100534"/>
          </a:xfrm>
          <a:prstGeom prst="star10">
            <a:avLst>
              <a:gd name="adj" fmla="val 30923"/>
              <a:gd name="hf" fmla="val 10514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NON-FOOD PRODUCTS</a:t>
            </a:r>
          </a:p>
        </p:txBody>
      </p:sp>
      <p:sp>
        <p:nvSpPr>
          <p:cNvPr id="24" name="Rectangle 23"/>
          <p:cNvSpPr/>
          <p:nvPr/>
        </p:nvSpPr>
        <p:spPr>
          <a:xfrm>
            <a:off x="366469" y="1292576"/>
            <a:ext cx="1341482" cy="5155257"/>
          </a:xfrm>
          <a:prstGeom prst="rect">
            <a:avLst/>
          </a:prstGeom>
        </p:spPr>
        <p:txBody>
          <a:bodyPr wrap="square">
            <a:spAutoFit/>
          </a:bodyPr>
          <a:lstStyle/>
          <a:p>
            <a:pPr>
              <a:spcBef>
                <a:spcPts val="600"/>
              </a:spcBef>
            </a:pPr>
            <a:r>
              <a:rPr lang="en-US" sz="1200" dirty="0">
                <a:highlight>
                  <a:srgbClr val="000000"/>
                </a:highlight>
                <a:latin typeface="Calibri,sans-serif"/>
              </a:rPr>
              <a:t> </a:t>
            </a:r>
            <a:r>
              <a:rPr lang="en-US" sz="1200" b="1" dirty="0">
                <a:highlight>
                  <a:srgbClr val="000000"/>
                </a:highlight>
                <a:latin typeface="wf_segoe-ui_normal"/>
              </a:rPr>
              <a:t>Fried Chicken</a:t>
            </a:r>
            <a:r>
              <a:rPr lang="en-US" sz="1200" b="1" dirty="0">
                <a:solidFill>
                  <a:schemeClr val="bg1"/>
                </a:solidFill>
                <a:highlight>
                  <a:srgbClr val="000000"/>
                </a:highlight>
                <a:latin typeface="Calibri,sans-serif"/>
              </a:rPr>
              <a:t>.</a:t>
            </a:r>
            <a:r>
              <a:rPr lang="en-US" sz="1200" b="1" dirty="0">
                <a:highlight>
                  <a:srgbClr val="000000"/>
                </a:highlight>
                <a:latin typeface="Calibri,sans-serif"/>
              </a:rPr>
              <a:t> </a:t>
            </a:r>
          </a:p>
          <a:p>
            <a:pPr>
              <a:spcBef>
                <a:spcPts val="600"/>
              </a:spcBef>
            </a:pPr>
            <a:endParaRPr lang="en-US" sz="900" b="1" dirty="0">
              <a:highlight>
                <a:srgbClr val="000000"/>
              </a:highlight>
              <a:latin typeface="Calibri,sans-serif"/>
            </a:endParaRPr>
          </a:p>
          <a:p>
            <a:pPr>
              <a:spcBef>
                <a:spcPts val="600"/>
              </a:spcBef>
            </a:pPr>
            <a:endParaRPr lang="en-US" sz="900" b="1" dirty="0">
              <a:highlight>
                <a:srgbClr val="000000"/>
              </a:highlight>
              <a:latin typeface="Calibri,sans-serif"/>
            </a:endParaRPr>
          </a:p>
          <a:p>
            <a:pPr>
              <a:spcBef>
                <a:spcPts val="600"/>
              </a:spcBef>
            </a:pPr>
            <a:r>
              <a:rPr lang="en-US" sz="1200" b="1" dirty="0">
                <a:highlight>
                  <a:srgbClr val="000000"/>
                </a:highlight>
                <a:latin typeface="Calibri,sans-serif"/>
              </a:rPr>
              <a:t> Candy</a:t>
            </a:r>
            <a:r>
              <a:rPr lang="en-US" sz="1200" b="1" dirty="0">
                <a:solidFill>
                  <a:schemeClr val="bg1"/>
                </a:solidFill>
                <a:highlight>
                  <a:srgbClr val="000000"/>
                </a:highlight>
                <a:latin typeface="Calibri,sans-serif"/>
              </a:rPr>
              <a:t>.</a:t>
            </a:r>
          </a:p>
          <a:p>
            <a:pPr>
              <a:spcBef>
                <a:spcPts val="600"/>
              </a:spcBef>
            </a:pPr>
            <a:endParaRPr lang="en-US" sz="1200" b="1" dirty="0">
              <a:highlight>
                <a:srgbClr val="000000"/>
              </a:highlight>
              <a:latin typeface="Calibri,sans-serif"/>
            </a:endParaRPr>
          </a:p>
          <a:p>
            <a:pPr>
              <a:spcBef>
                <a:spcPts val="600"/>
              </a:spcBef>
            </a:pPr>
            <a:endParaRPr lang="en-US" sz="1200" b="1" dirty="0">
              <a:highlight>
                <a:srgbClr val="000000"/>
              </a:highlight>
              <a:latin typeface="Calibri,sans-serif"/>
            </a:endParaRPr>
          </a:p>
          <a:p>
            <a:pPr>
              <a:spcBef>
                <a:spcPts val="600"/>
              </a:spcBef>
            </a:pPr>
            <a:r>
              <a:rPr lang="en-US" sz="1200" b="1" dirty="0">
                <a:highlight>
                  <a:srgbClr val="000000"/>
                </a:highlight>
                <a:latin typeface="wf_segoe-ui_normal"/>
              </a:rPr>
              <a:t> French Fries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a:t>
            </a:r>
            <a:r>
              <a:rPr lang="en-US" sz="1200" b="1" dirty="0">
                <a:highlight>
                  <a:srgbClr val="000000"/>
                </a:highlight>
                <a:latin typeface="Calibri,sans-serif"/>
              </a:rPr>
              <a:t>Potato Chips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Tater Tots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Cups</a:t>
            </a:r>
            <a:r>
              <a:rPr lang="en-US" sz="1200" b="1" dirty="0">
                <a:solidFill>
                  <a:schemeClr val="tx1">
                    <a:lumMod val="65000"/>
                  </a:schemeClr>
                </a:solidFill>
                <a:highlight>
                  <a:srgbClr val="C0C0C0"/>
                </a:highlight>
                <a:latin typeface="wf_segoe-ui_normal"/>
              </a:rPr>
              <a:t>.</a:t>
            </a:r>
          </a:p>
          <a:p>
            <a:pPr>
              <a:spcBef>
                <a:spcPts val="600"/>
              </a:spcBef>
            </a:pPr>
            <a:endParaRPr lang="en-US" sz="1200" dirty="0">
              <a:solidFill>
                <a:schemeClr val="bg1"/>
              </a:solidFill>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Plates</a:t>
            </a:r>
            <a:r>
              <a:rPr lang="en-US" sz="1200" b="1" dirty="0">
                <a:solidFill>
                  <a:schemeClr val="tx1">
                    <a:lumMod val="75000"/>
                  </a:schemeClr>
                </a:solidFill>
                <a:highlight>
                  <a:srgbClr val="C0C0C0"/>
                </a:highlight>
                <a:latin typeface="wf_segoe-ui_normal"/>
              </a:rPr>
              <a:t>.</a:t>
            </a:r>
          </a:p>
        </p:txBody>
      </p:sp>
      <p:cxnSp>
        <p:nvCxnSpPr>
          <p:cNvPr id="31" name="Straight Arrow Connector 30"/>
          <p:cNvCxnSpPr>
            <a:cxnSpLocks/>
          </p:cNvCxnSpPr>
          <p:nvPr/>
        </p:nvCxnSpPr>
        <p:spPr>
          <a:xfrm flipV="1">
            <a:off x="3051494" y="3053745"/>
            <a:ext cx="4848694" cy="1398214"/>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flipV="1">
            <a:off x="3051494" y="4801426"/>
            <a:ext cx="4848694" cy="651385"/>
          </a:xfrm>
          <a:prstGeom prst="straightConnector1">
            <a:avLst/>
          </a:prstGeom>
          <a:ln w="76200">
            <a:solidFill>
              <a:schemeClr val="bg1"/>
            </a:solidFill>
            <a:headEnd w="med" len="med"/>
            <a:tailEnd type="stealt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2286925-6098-4AD9-8E0E-016731D690E1}"/>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490335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p:cNvCxnSpPr>
            <a:cxnSpLocks/>
            <a:stCxn id="7" idx="3"/>
          </p:cNvCxnSpPr>
          <p:nvPr/>
        </p:nvCxnSpPr>
        <p:spPr>
          <a:xfrm flipV="1">
            <a:off x="2934655" y="5896329"/>
            <a:ext cx="5011132" cy="389454"/>
          </a:xfrm>
          <a:prstGeom prst="straightConnector1">
            <a:avLst/>
          </a:prstGeom>
          <a:ln w="76200">
            <a:solidFill>
              <a:schemeClr val="bg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3" idx="3"/>
          </p:cNvCxnSpPr>
          <p:nvPr/>
        </p:nvCxnSpPr>
        <p:spPr>
          <a:xfrm>
            <a:off x="2961917" y="3782700"/>
            <a:ext cx="4864021" cy="120433"/>
          </a:xfrm>
          <a:prstGeom prst="straightConnector1">
            <a:avLst/>
          </a:prstGeom>
          <a:ln w="66675">
            <a:solidFill>
              <a:srgbClr val="FFC000"/>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15" idx="3"/>
          </p:cNvCxnSpPr>
          <p:nvPr/>
        </p:nvCxnSpPr>
        <p:spPr>
          <a:xfrm flipV="1">
            <a:off x="2961917" y="2057400"/>
            <a:ext cx="4938271" cy="236689"/>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7" idx="3"/>
          </p:cNvCxnSpPr>
          <p:nvPr/>
        </p:nvCxnSpPr>
        <p:spPr>
          <a:xfrm>
            <a:off x="2961917" y="3062206"/>
            <a:ext cx="4864021" cy="569994"/>
          </a:xfrm>
          <a:prstGeom prst="straightConnector1">
            <a:avLst/>
          </a:prstGeom>
          <a:ln w="66675">
            <a:solidFill>
              <a:srgbClr val="FFC000"/>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11" idx="3"/>
          </p:cNvCxnSpPr>
          <p:nvPr/>
        </p:nvCxnSpPr>
        <p:spPr>
          <a:xfrm>
            <a:off x="2946841" y="1549078"/>
            <a:ext cx="4953347" cy="271255"/>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a:xfrm>
            <a:off x="1834138" y="5022324"/>
            <a:ext cx="1217356" cy="1781599"/>
          </a:xfrm>
          <a:prstGeom prst="roundRect">
            <a:avLst/>
          </a:prstGeom>
          <a:solidFill>
            <a:schemeClr val="tx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840476" y="1093694"/>
            <a:ext cx="1217356" cy="3812603"/>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978" y="5117422"/>
            <a:ext cx="998874" cy="6707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78" y="5896329"/>
            <a:ext cx="983677" cy="77890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978" y="4169110"/>
            <a:ext cx="1010939" cy="619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7969" y="1204051"/>
            <a:ext cx="998872" cy="69005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2655" y="3499226"/>
            <a:ext cx="1009262" cy="56694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0978" y="1986098"/>
            <a:ext cx="1010939" cy="615981"/>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0978" y="2730766"/>
            <a:ext cx="1010939" cy="662880"/>
          </a:xfrm>
          <a:prstGeom prst="rect">
            <a:avLst/>
          </a:prstGeom>
        </p:spPr>
      </p:pic>
      <p:sp>
        <p:nvSpPr>
          <p:cNvPr id="18" name="Text Box 5"/>
          <p:cNvSpPr txBox="1">
            <a:spLocks noChangeArrowheads="1"/>
          </p:cNvSpPr>
          <p:nvPr/>
        </p:nvSpPr>
        <p:spPr bwMode="auto">
          <a:xfrm>
            <a:off x="0" y="666467"/>
            <a:ext cx="12191999" cy="338554"/>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dirty="0">
                <a:solidFill>
                  <a:srgbClr val="FFC000"/>
                </a:solidFill>
              </a:rPr>
              <a:t>But, as a company’s business processes become more complex, business concepts are less simple to describe</a:t>
            </a:r>
          </a:p>
        </p:txBody>
      </p:sp>
      <p:sp>
        <p:nvSpPr>
          <p:cNvPr id="24" name="Rectangle 23"/>
          <p:cNvSpPr/>
          <p:nvPr/>
        </p:nvSpPr>
        <p:spPr>
          <a:xfrm>
            <a:off x="366469" y="1292576"/>
            <a:ext cx="2551470" cy="5155257"/>
          </a:xfrm>
          <a:prstGeom prst="rect">
            <a:avLst/>
          </a:prstGeom>
        </p:spPr>
        <p:txBody>
          <a:bodyPr wrap="square">
            <a:spAutoFit/>
          </a:bodyPr>
          <a:lstStyle/>
          <a:p>
            <a:pPr>
              <a:spcBef>
                <a:spcPts val="600"/>
              </a:spcBef>
            </a:pPr>
            <a:r>
              <a:rPr lang="en-US" sz="1200" dirty="0">
                <a:highlight>
                  <a:srgbClr val="000000"/>
                </a:highlight>
                <a:latin typeface="Calibri,sans-serif"/>
              </a:rPr>
              <a:t> </a:t>
            </a:r>
            <a:r>
              <a:rPr lang="en-US" sz="1200" b="1" dirty="0">
                <a:highlight>
                  <a:srgbClr val="000000"/>
                </a:highlight>
                <a:latin typeface="wf_segoe-ui_normal"/>
              </a:rPr>
              <a:t>Fried Chicken</a:t>
            </a:r>
            <a:r>
              <a:rPr lang="en-US" sz="1200" b="1" dirty="0">
                <a:solidFill>
                  <a:schemeClr val="bg1"/>
                </a:solidFill>
                <a:highlight>
                  <a:srgbClr val="000000"/>
                </a:highlight>
                <a:latin typeface="Calibri,sans-serif"/>
              </a:rPr>
              <a:t>.</a:t>
            </a:r>
            <a:r>
              <a:rPr lang="en-US" sz="1200" b="1" dirty="0">
                <a:highlight>
                  <a:srgbClr val="000000"/>
                </a:highlight>
                <a:latin typeface="Calibri,sans-serif"/>
              </a:rPr>
              <a:t> </a:t>
            </a:r>
          </a:p>
          <a:p>
            <a:pPr>
              <a:spcBef>
                <a:spcPts val="600"/>
              </a:spcBef>
            </a:pPr>
            <a:endParaRPr lang="en-US" sz="900" b="1" dirty="0">
              <a:highlight>
                <a:srgbClr val="000000"/>
              </a:highlight>
              <a:latin typeface="Calibri,sans-serif"/>
            </a:endParaRPr>
          </a:p>
          <a:p>
            <a:pPr>
              <a:spcBef>
                <a:spcPts val="600"/>
              </a:spcBef>
            </a:pPr>
            <a:endParaRPr lang="en-US" sz="900" b="1" dirty="0">
              <a:highlight>
                <a:srgbClr val="000000"/>
              </a:highlight>
              <a:latin typeface="Calibri,sans-serif"/>
            </a:endParaRPr>
          </a:p>
          <a:p>
            <a:pPr>
              <a:spcBef>
                <a:spcPts val="600"/>
              </a:spcBef>
            </a:pPr>
            <a:r>
              <a:rPr lang="en-US" sz="1200" b="1" dirty="0">
                <a:highlight>
                  <a:srgbClr val="000000"/>
                </a:highlight>
                <a:latin typeface="Calibri,sans-serif"/>
              </a:rPr>
              <a:t> Candy</a:t>
            </a:r>
            <a:r>
              <a:rPr lang="en-US" sz="1200" b="1" dirty="0">
                <a:solidFill>
                  <a:schemeClr val="bg1"/>
                </a:solidFill>
                <a:highlight>
                  <a:srgbClr val="000000"/>
                </a:highlight>
                <a:latin typeface="Calibri,sans-serif"/>
              </a:rPr>
              <a:t>.</a:t>
            </a:r>
          </a:p>
          <a:p>
            <a:pPr>
              <a:spcBef>
                <a:spcPts val="600"/>
              </a:spcBef>
            </a:pPr>
            <a:endParaRPr lang="en-US" sz="1200" b="1" dirty="0">
              <a:highlight>
                <a:srgbClr val="000000"/>
              </a:highlight>
              <a:latin typeface="Calibri,sans-serif"/>
            </a:endParaRPr>
          </a:p>
          <a:p>
            <a:pPr>
              <a:spcBef>
                <a:spcPts val="600"/>
              </a:spcBef>
            </a:pPr>
            <a:endParaRPr lang="en-US" sz="1200" b="1" dirty="0">
              <a:highlight>
                <a:srgbClr val="000000"/>
              </a:highlight>
              <a:latin typeface="Calibri,sans-serif"/>
            </a:endParaRPr>
          </a:p>
          <a:p>
            <a:pPr>
              <a:spcBef>
                <a:spcPts val="600"/>
              </a:spcBef>
            </a:pPr>
            <a:r>
              <a:rPr lang="en-US" sz="1200" b="1" dirty="0">
                <a:highlight>
                  <a:srgbClr val="000000"/>
                </a:highlight>
                <a:latin typeface="wf_segoe-ui_normal"/>
              </a:rPr>
              <a:t> French Fries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a:t>
            </a:r>
            <a:r>
              <a:rPr lang="en-US" sz="1200" b="1" dirty="0">
                <a:highlight>
                  <a:srgbClr val="000000"/>
                </a:highlight>
                <a:latin typeface="Calibri,sans-serif"/>
              </a:rPr>
              <a:t>Potato Chips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Tater Tots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Cups</a:t>
            </a:r>
            <a:r>
              <a:rPr lang="en-US" sz="1200" b="1" dirty="0">
                <a:solidFill>
                  <a:schemeClr val="tx1">
                    <a:lumMod val="65000"/>
                  </a:schemeClr>
                </a:solidFill>
                <a:highlight>
                  <a:srgbClr val="C0C0C0"/>
                </a:highlight>
                <a:latin typeface="wf_segoe-ui_normal"/>
              </a:rPr>
              <a:t>.</a:t>
            </a:r>
          </a:p>
          <a:p>
            <a:pPr>
              <a:spcBef>
                <a:spcPts val="600"/>
              </a:spcBef>
            </a:pPr>
            <a:endParaRPr lang="en-US" sz="1200" dirty="0">
              <a:solidFill>
                <a:schemeClr val="bg1"/>
              </a:solidFill>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Plates</a:t>
            </a:r>
            <a:r>
              <a:rPr lang="en-US" sz="1200" b="1" dirty="0">
                <a:solidFill>
                  <a:schemeClr val="tx1">
                    <a:lumMod val="75000"/>
                  </a:schemeClr>
                </a:solidFill>
                <a:highlight>
                  <a:srgbClr val="C0C0C0"/>
                </a:highlight>
                <a:latin typeface="wf_segoe-ui_normal"/>
              </a:rPr>
              <a:t>.</a:t>
            </a:r>
          </a:p>
        </p:txBody>
      </p:sp>
      <p:cxnSp>
        <p:nvCxnSpPr>
          <p:cNvPr id="31" name="Straight Arrow Connector 30"/>
          <p:cNvCxnSpPr>
            <a:cxnSpLocks/>
          </p:cNvCxnSpPr>
          <p:nvPr/>
        </p:nvCxnSpPr>
        <p:spPr>
          <a:xfrm flipV="1">
            <a:off x="3051494" y="4169110"/>
            <a:ext cx="4774444" cy="282849"/>
          </a:xfrm>
          <a:prstGeom prst="straightConnector1">
            <a:avLst/>
          </a:prstGeom>
          <a:ln w="66675">
            <a:solidFill>
              <a:srgbClr val="FFC000"/>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a:off x="3051494" y="5452812"/>
            <a:ext cx="4894293" cy="202921"/>
          </a:xfrm>
          <a:prstGeom prst="straightConnector1">
            <a:avLst/>
          </a:prstGeom>
          <a:ln w="76200">
            <a:solidFill>
              <a:schemeClr val="bg1"/>
            </a:solidFill>
            <a:headEnd w="med" len="med"/>
            <a:tailEnd type="stealth"/>
          </a:ln>
        </p:spPr>
        <p:style>
          <a:lnRef idx="1">
            <a:schemeClr val="accent1"/>
          </a:lnRef>
          <a:fillRef idx="0">
            <a:schemeClr val="accent1"/>
          </a:fillRef>
          <a:effectRef idx="0">
            <a:schemeClr val="accent1"/>
          </a:effectRef>
          <a:fontRef idx="minor">
            <a:schemeClr val="tx1"/>
          </a:fontRef>
        </p:style>
      </p:cxnSp>
      <p:sp>
        <p:nvSpPr>
          <p:cNvPr id="23" name="Star: 10 Points 22"/>
          <p:cNvSpPr/>
          <p:nvPr/>
        </p:nvSpPr>
        <p:spPr>
          <a:xfrm>
            <a:off x="7952126" y="1038726"/>
            <a:ext cx="2204598" cy="1857753"/>
          </a:xfrm>
          <a:prstGeom prst="star10">
            <a:avLst>
              <a:gd name="adj" fmla="val 30923"/>
              <a:gd name="hf" fmla="val 10514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FOOD PRODUCTS WITHOUT</a:t>
            </a:r>
          </a:p>
          <a:p>
            <a:pPr algn="ctr"/>
            <a:r>
              <a:rPr lang="en-US" sz="1400" dirty="0"/>
              <a:t>POTATOS</a:t>
            </a:r>
          </a:p>
        </p:txBody>
      </p:sp>
      <p:sp>
        <p:nvSpPr>
          <p:cNvPr id="25" name="Star: 10 Points 24"/>
          <p:cNvSpPr/>
          <p:nvPr/>
        </p:nvSpPr>
        <p:spPr>
          <a:xfrm>
            <a:off x="7952126" y="4838021"/>
            <a:ext cx="2204598" cy="1857753"/>
          </a:xfrm>
          <a:prstGeom prst="star10">
            <a:avLst>
              <a:gd name="adj" fmla="val 30923"/>
              <a:gd name="hf" fmla="val 10514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NON-FOOD PRODUCTS</a:t>
            </a:r>
          </a:p>
        </p:txBody>
      </p:sp>
      <p:sp>
        <p:nvSpPr>
          <p:cNvPr id="27" name="Star: 10 Points 26"/>
          <p:cNvSpPr/>
          <p:nvPr/>
        </p:nvSpPr>
        <p:spPr>
          <a:xfrm>
            <a:off x="7945787" y="2941327"/>
            <a:ext cx="2204598" cy="1857753"/>
          </a:xfrm>
          <a:prstGeom prst="star10">
            <a:avLst>
              <a:gd name="adj" fmla="val 30923"/>
              <a:gd name="hf" fmla="val 10514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C000"/>
                </a:solidFill>
              </a:rPr>
              <a:t>FOOD PRODUCTS WITH</a:t>
            </a:r>
          </a:p>
          <a:p>
            <a:pPr algn="ctr"/>
            <a:r>
              <a:rPr lang="en-US" sz="1400" b="1" dirty="0">
                <a:solidFill>
                  <a:srgbClr val="FFC000"/>
                </a:solidFill>
              </a:rPr>
              <a:t>POTATOS</a:t>
            </a:r>
          </a:p>
        </p:txBody>
      </p:sp>
      <p:sp>
        <p:nvSpPr>
          <p:cNvPr id="34" name="Text Box 5"/>
          <p:cNvSpPr txBox="1">
            <a:spLocks noChangeArrowheads="1"/>
          </p:cNvSpPr>
          <p:nvPr/>
        </p:nvSpPr>
        <p:spPr bwMode="auto">
          <a:xfrm>
            <a:off x="3937001" y="2274129"/>
            <a:ext cx="3940876" cy="954107"/>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400" dirty="0">
                <a:solidFill>
                  <a:srgbClr val="FFC000"/>
                </a:solidFill>
              </a:rPr>
              <a:t>Whereas we only needed one descriptor on the last slide (Food, or Not Food), with the new descriptive requirement, we now need to break the ‘Food’ category down further (Contains Potato ?)</a:t>
            </a:r>
          </a:p>
        </p:txBody>
      </p:sp>
      <p:sp>
        <p:nvSpPr>
          <p:cNvPr id="32" name="Rectangle 5">
            <a:extLst>
              <a:ext uri="{FF2B5EF4-FFF2-40B4-BE49-F238E27FC236}">
                <a16:creationId xmlns:a16="http://schemas.microsoft.com/office/drawing/2014/main" id="{A0F595A2-D586-41BB-A5D6-E8DDDE78CC3A}"/>
              </a:ext>
            </a:extLst>
          </p:cNvPr>
          <p:cNvSpPr txBox="1">
            <a:spLocks noChangeArrowheads="1"/>
          </p:cNvSpPr>
          <p:nvPr/>
        </p:nvSpPr>
        <p:spPr>
          <a:xfrm>
            <a:off x="552450" y="-280"/>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Describing Business Concepts Is Hard</a:t>
            </a:r>
          </a:p>
        </p:txBody>
      </p:sp>
      <p:sp>
        <p:nvSpPr>
          <p:cNvPr id="33" name="Rectangle 32">
            <a:extLst>
              <a:ext uri="{FF2B5EF4-FFF2-40B4-BE49-F238E27FC236}">
                <a16:creationId xmlns:a16="http://schemas.microsoft.com/office/drawing/2014/main" id="{D1971308-058D-4DA5-9B1C-3EAC579E0252}"/>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27517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50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p:cNvSpPr/>
          <p:nvPr/>
        </p:nvSpPr>
        <p:spPr>
          <a:xfrm>
            <a:off x="1479585" y="4768319"/>
            <a:ext cx="2750670" cy="1781599"/>
          </a:xfrm>
          <a:prstGeom prst="roundRect">
            <a:avLst/>
          </a:prstGeom>
          <a:solidFill>
            <a:schemeClr val="tx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485795" y="839689"/>
            <a:ext cx="2745070" cy="3858731"/>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p:cNvSpPr/>
          <p:nvPr/>
        </p:nvSpPr>
        <p:spPr>
          <a:xfrm>
            <a:off x="1901778" y="3209794"/>
            <a:ext cx="1806622" cy="3275667"/>
          </a:xfrm>
          <a:prstGeom prst="roundRect">
            <a:avLst/>
          </a:prstGeom>
          <a:solidFill>
            <a:schemeClr val="accent1">
              <a:lumMod val="40000"/>
              <a:lumOff val="6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1885906" y="916269"/>
            <a:ext cx="1822494" cy="2189430"/>
          </a:xfrm>
          <a:prstGeom prst="roundRect">
            <a:avLst/>
          </a:prstGeom>
          <a:solidFill>
            <a:schemeClr val="accent5">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p:cNvSpPr/>
          <p:nvPr/>
        </p:nvSpPr>
        <p:spPr>
          <a:xfrm>
            <a:off x="2345225" y="1654098"/>
            <a:ext cx="1692040" cy="2394510"/>
          </a:xfrm>
          <a:prstGeom prst="roundRect">
            <a:avLst/>
          </a:prstGeom>
          <a:solidFill>
            <a:srgbClr val="FF6D6D"/>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659" y="4863417"/>
            <a:ext cx="998874" cy="6707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59" y="5642324"/>
            <a:ext cx="983677" cy="778907"/>
          </a:xfrm>
          <a:prstGeom prst="rect">
            <a:avLst/>
          </a:prstGeom>
        </p:spPr>
      </p:pic>
      <p:grpSp>
        <p:nvGrpSpPr>
          <p:cNvPr id="2" name="Group 1"/>
          <p:cNvGrpSpPr/>
          <p:nvPr/>
        </p:nvGrpSpPr>
        <p:grpSpPr>
          <a:xfrm>
            <a:off x="2543659" y="3296842"/>
            <a:ext cx="1011776" cy="1426380"/>
            <a:chOff x="1947969" y="1228366"/>
            <a:chExt cx="1011776" cy="146147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969" y="1228366"/>
              <a:ext cx="998872" cy="69005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8806" y="2073855"/>
              <a:ext cx="1010939" cy="615981"/>
            </a:xfrm>
            <a:prstGeom prst="rect">
              <a:avLst/>
            </a:prstGeom>
          </p:spPr>
        </p:pic>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3659" y="2417229"/>
            <a:ext cx="1010939" cy="60033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5336" y="1056012"/>
            <a:ext cx="1009262" cy="549672"/>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4497" y="1716536"/>
            <a:ext cx="1010939" cy="642680"/>
          </a:xfrm>
          <a:prstGeom prst="rect">
            <a:avLst/>
          </a:prstGeom>
        </p:spPr>
      </p:pic>
      <p:sp>
        <p:nvSpPr>
          <p:cNvPr id="24" name="Rectangle 23"/>
          <p:cNvSpPr/>
          <p:nvPr/>
        </p:nvSpPr>
        <p:spPr>
          <a:xfrm>
            <a:off x="383185" y="1123237"/>
            <a:ext cx="2551470" cy="5155257"/>
          </a:xfrm>
          <a:prstGeom prst="rect">
            <a:avLst/>
          </a:prstGeom>
        </p:spPr>
        <p:txBody>
          <a:bodyPr wrap="square">
            <a:spAutoFit/>
          </a:bodyPr>
          <a:lstStyle/>
          <a:p>
            <a:pPr>
              <a:spcBef>
                <a:spcPts val="600"/>
              </a:spcBef>
            </a:pPr>
            <a:r>
              <a:rPr lang="en-US" sz="1200" dirty="0">
                <a:highlight>
                  <a:srgbClr val="000000"/>
                </a:highlight>
                <a:latin typeface="Calibri,sans-serif"/>
              </a:rPr>
              <a:t> </a:t>
            </a:r>
            <a:r>
              <a:rPr lang="en-US" sz="1200" b="1" dirty="0">
                <a:highlight>
                  <a:srgbClr val="000000"/>
                </a:highlight>
                <a:latin typeface="wf_segoe-ui_normal"/>
              </a:rPr>
              <a:t>Potato Chips</a:t>
            </a:r>
            <a:r>
              <a:rPr lang="en-US" sz="1200" b="1" dirty="0">
                <a:solidFill>
                  <a:schemeClr val="bg1"/>
                </a:solidFill>
                <a:highlight>
                  <a:srgbClr val="000000"/>
                </a:highlight>
                <a:latin typeface="Calibri,sans-serif"/>
              </a:rPr>
              <a:t>.</a:t>
            </a:r>
            <a:r>
              <a:rPr lang="en-US" sz="1200" b="1" dirty="0">
                <a:highlight>
                  <a:srgbClr val="000000"/>
                </a:highlight>
                <a:latin typeface="Calibri,sans-serif"/>
              </a:rPr>
              <a:t> </a:t>
            </a:r>
          </a:p>
          <a:p>
            <a:pPr>
              <a:spcBef>
                <a:spcPts val="600"/>
              </a:spcBef>
            </a:pPr>
            <a:endParaRPr lang="en-US" sz="900" b="1" dirty="0">
              <a:highlight>
                <a:srgbClr val="000000"/>
              </a:highlight>
              <a:latin typeface="Calibri,sans-serif"/>
            </a:endParaRPr>
          </a:p>
          <a:p>
            <a:pPr>
              <a:spcBef>
                <a:spcPts val="600"/>
              </a:spcBef>
            </a:pPr>
            <a:endParaRPr lang="en-US" sz="900" b="1" dirty="0">
              <a:highlight>
                <a:srgbClr val="000000"/>
              </a:highlight>
              <a:latin typeface="Calibri,sans-serif"/>
            </a:endParaRPr>
          </a:p>
          <a:p>
            <a:pPr>
              <a:spcBef>
                <a:spcPts val="600"/>
              </a:spcBef>
            </a:pPr>
            <a:r>
              <a:rPr lang="en-US" sz="1200" b="1" dirty="0">
                <a:highlight>
                  <a:srgbClr val="000000"/>
                </a:highlight>
                <a:latin typeface="Calibri,sans-serif"/>
              </a:rPr>
              <a:t> French Fries</a:t>
            </a:r>
            <a:r>
              <a:rPr lang="en-US" sz="1200" b="1" dirty="0">
                <a:solidFill>
                  <a:schemeClr val="bg1"/>
                </a:solidFill>
                <a:highlight>
                  <a:srgbClr val="000000"/>
                </a:highlight>
                <a:latin typeface="Calibri,sans-serif"/>
              </a:rPr>
              <a:t>.</a:t>
            </a:r>
          </a:p>
          <a:p>
            <a:pPr>
              <a:spcBef>
                <a:spcPts val="600"/>
              </a:spcBef>
            </a:pPr>
            <a:endParaRPr lang="en-US" sz="1200" b="1" dirty="0">
              <a:highlight>
                <a:srgbClr val="000000"/>
              </a:highlight>
              <a:latin typeface="Calibri,sans-serif"/>
            </a:endParaRPr>
          </a:p>
          <a:p>
            <a:pPr>
              <a:spcBef>
                <a:spcPts val="600"/>
              </a:spcBef>
            </a:pPr>
            <a:endParaRPr lang="en-US" sz="1200" b="1" dirty="0">
              <a:highlight>
                <a:srgbClr val="000000"/>
              </a:highlight>
              <a:latin typeface="Calibri,sans-serif"/>
            </a:endParaRPr>
          </a:p>
          <a:p>
            <a:pPr>
              <a:spcBef>
                <a:spcPts val="600"/>
              </a:spcBef>
            </a:pPr>
            <a:r>
              <a:rPr lang="en-US" sz="1200" b="1" dirty="0">
                <a:highlight>
                  <a:srgbClr val="000000"/>
                </a:highlight>
                <a:latin typeface="wf_segoe-ui_normal"/>
              </a:rPr>
              <a:t> Tater Tots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a:t>
            </a:r>
            <a:r>
              <a:rPr lang="en-US" sz="1200" b="1" dirty="0">
                <a:highlight>
                  <a:srgbClr val="000000"/>
                </a:highlight>
                <a:latin typeface="Calibri,sans-serif"/>
              </a:rPr>
              <a:t>Fried Chicken</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Candy</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Cups</a:t>
            </a:r>
            <a:r>
              <a:rPr lang="en-US" sz="1200" b="1" dirty="0">
                <a:solidFill>
                  <a:schemeClr val="tx1">
                    <a:lumMod val="65000"/>
                  </a:schemeClr>
                </a:solidFill>
                <a:highlight>
                  <a:srgbClr val="C0C0C0"/>
                </a:highlight>
                <a:latin typeface="wf_segoe-ui_normal"/>
              </a:rPr>
              <a:t>.</a:t>
            </a:r>
          </a:p>
          <a:p>
            <a:pPr>
              <a:spcBef>
                <a:spcPts val="600"/>
              </a:spcBef>
            </a:pPr>
            <a:endParaRPr lang="en-US" sz="1200" dirty="0">
              <a:solidFill>
                <a:schemeClr val="bg1"/>
              </a:solidFill>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Plates</a:t>
            </a:r>
            <a:r>
              <a:rPr lang="en-US" sz="1200" b="1" dirty="0">
                <a:solidFill>
                  <a:schemeClr val="tx1">
                    <a:lumMod val="75000"/>
                  </a:schemeClr>
                </a:solidFill>
                <a:highlight>
                  <a:srgbClr val="C0C0C0"/>
                </a:highlight>
                <a:latin typeface="wf_segoe-ui_normal"/>
              </a:rPr>
              <a:t>.</a:t>
            </a:r>
          </a:p>
        </p:txBody>
      </p:sp>
      <p:sp>
        <p:nvSpPr>
          <p:cNvPr id="6" name="Rectangle 5"/>
          <p:cNvSpPr/>
          <p:nvPr/>
        </p:nvSpPr>
        <p:spPr>
          <a:xfrm rot="16200000">
            <a:off x="686987" y="2528268"/>
            <a:ext cx="1997727"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FOOD PRODUCTS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p:cNvSpPr/>
          <p:nvPr/>
        </p:nvSpPr>
        <p:spPr>
          <a:xfrm rot="16200000">
            <a:off x="970591" y="5424114"/>
            <a:ext cx="1376659"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NON-FOOD</a:t>
            </a:r>
          </a:p>
        </p:txBody>
      </p:sp>
      <p:sp>
        <p:nvSpPr>
          <p:cNvPr id="35" name="Rectangle 34"/>
          <p:cNvSpPr/>
          <p:nvPr/>
        </p:nvSpPr>
        <p:spPr>
          <a:xfrm rot="16200000">
            <a:off x="389551" y="4566844"/>
            <a:ext cx="3467901" cy="369332"/>
          </a:xfrm>
          <a:prstGeom prst="rect">
            <a:avLst/>
          </a:prstGeom>
          <a:noFill/>
        </p:spPr>
        <p:txBody>
          <a:bodyPr wrap="square" lIns="91440" tIns="45720" rIns="91440" bIns="45720">
            <a:spAutoFit/>
          </a:bodyPr>
          <a:lstStyle/>
          <a:p>
            <a:pPr algn="ctr"/>
            <a:r>
              <a:rPr lang="en-US" b="0" cap="none" spc="0" dirty="0">
                <a:ln w="0"/>
                <a:solidFill>
                  <a:schemeClr val="bg1"/>
                </a:solidFill>
                <a:effectLst>
                  <a:outerShdw blurRad="38100" dist="19050" dir="2700000" algn="tl" rotWithShape="0">
                    <a:schemeClr val="dk1">
                      <a:alpha val="40000"/>
                    </a:schemeClr>
                  </a:outerShdw>
                </a:effectLst>
              </a:rPr>
              <a:t>NO POTATOES    NO  POTATOES</a:t>
            </a:r>
          </a:p>
        </p:txBody>
      </p:sp>
      <p:sp>
        <p:nvSpPr>
          <p:cNvPr id="36" name="Rectangle 35"/>
          <p:cNvSpPr/>
          <p:nvPr/>
        </p:nvSpPr>
        <p:spPr>
          <a:xfrm rot="16200000">
            <a:off x="1048351" y="1797462"/>
            <a:ext cx="215030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CONTAINS POTATO</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p:cNvSpPr/>
          <p:nvPr/>
        </p:nvSpPr>
        <p:spPr>
          <a:xfrm rot="16200000">
            <a:off x="3378556" y="2656495"/>
            <a:ext cx="101579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FROZEN</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40" name="Text Box 5"/>
          <p:cNvSpPr txBox="1">
            <a:spLocks noChangeArrowheads="1"/>
          </p:cNvSpPr>
          <p:nvPr/>
        </p:nvSpPr>
        <p:spPr bwMode="auto">
          <a:xfrm>
            <a:off x="5020235" y="1450415"/>
            <a:ext cx="6736830" cy="4785926"/>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1600" dirty="0"/>
              <a:t>Notice that the ways ‘The Business’ groups products change depending on which part of ‘The Business’ is designing the groups (a.k.a. hierarchies)</a:t>
            </a:r>
          </a:p>
          <a:p>
            <a:pPr marL="742950" lvl="1" indent="-285750">
              <a:spcBef>
                <a:spcPts val="600"/>
              </a:spcBef>
              <a:buFont typeface="Arial" panose="020B0604020202020204" pitchFamily="34" charset="0"/>
              <a:buChar char="•"/>
            </a:pPr>
            <a:r>
              <a:rPr lang="en-US" altLang="en-US" sz="1600" dirty="0"/>
              <a:t>Finance hierarchies are concerned with groups like ‘Food’ or ‘Non-Food’.  Or, not shown here: grouping business units by location: North America; South/Central America; EU; Africa; and Asia/Pacific.</a:t>
            </a:r>
          </a:p>
          <a:p>
            <a:pPr marL="742950" lvl="1" indent="-285750">
              <a:spcBef>
                <a:spcPts val="600"/>
              </a:spcBef>
              <a:buFont typeface="Arial" panose="020B0604020202020204" pitchFamily="34" charset="0"/>
              <a:buChar char="•"/>
            </a:pPr>
            <a:r>
              <a:rPr lang="en-US" altLang="en-US" sz="1600" dirty="0"/>
              <a:t>Manufacturing hierarchies are more concerned with materials and logistics (i.e. Frozen/Not Frozen or Contains Potatoes/No Potatoes)</a:t>
            </a:r>
          </a:p>
          <a:p>
            <a:pPr marL="285750" indent="-285750">
              <a:buFont typeface="Arial" panose="020B0604020202020204" pitchFamily="34" charset="0"/>
              <a:buChar char="•"/>
            </a:pPr>
            <a:endParaRPr lang="en-US" altLang="en-US" sz="1600" dirty="0"/>
          </a:p>
          <a:p>
            <a:pPr marL="285750" indent="-285750">
              <a:buFont typeface="Arial" panose="020B0604020202020204" pitchFamily="34" charset="0"/>
              <a:buChar char="•"/>
            </a:pPr>
            <a:r>
              <a:rPr lang="en-US" altLang="en-US" sz="1600" dirty="0"/>
              <a:t>These built-for-purpose hierarchies rarely align across the purpose for which they were specifically designed.</a:t>
            </a:r>
          </a:p>
          <a:p>
            <a:pPr marL="742950" lvl="1" indent="-285750">
              <a:spcBef>
                <a:spcPts val="600"/>
              </a:spcBef>
              <a:buFont typeface="Arial" panose="020B0604020202020204" pitchFamily="34" charset="0"/>
              <a:buChar char="•"/>
            </a:pPr>
            <a:r>
              <a:rPr lang="en-US" altLang="en-US" sz="1600" dirty="0"/>
              <a:t>This situation is very common when one company acquires another or a company moves from one ERP or CRM platform to another</a:t>
            </a:r>
          </a:p>
          <a:p>
            <a:pPr marL="285750" indent="-285750">
              <a:buFont typeface="Arial" panose="020B0604020202020204" pitchFamily="34" charset="0"/>
              <a:buChar char="•"/>
            </a:pPr>
            <a:endParaRPr lang="en-US" altLang="en-US" sz="1600" dirty="0"/>
          </a:p>
          <a:p>
            <a:pPr marL="285750" indent="-285750">
              <a:buFont typeface="Arial" panose="020B0604020202020204" pitchFamily="34" charset="0"/>
              <a:buChar char="•"/>
            </a:pPr>
            <a:r>
              <a:rPr lang="en-US" altLang="en-US" sz="1600" dirty="0"/>
              <a:t>Chameleon Metadata’s </a:t>
            </a:r>
            <a:r>
              <a:rPr lang="en-US" altLang="en-US" b="1" i="1" dirty="0"/>
              <a:t>Flexible Hierarchies Management </a:t>
            </a:r>
            <a:r>
              <a:rPr lang="en-US" altLang="en-US" sz="1600" dirty="0"/>
              <a:t>tools and processes allows us to identify misaligned hierarchies in advance.  </a:t>
            </a:r>
          </a:p>
          <a:p>
            <a:pPr marL="742950" lvl="1" indent="-285750">
              <a:buFont typeface="Arial" panose="020B0604020202020204" pitchFamily="34" charset="0"/>
              <a:buChar char="•"/>
            </a:pPr>
            <a:r>
              <a:rPr lang="en-US" altLang="en-US" sz="1600" dirty="0"/>
              <a:t>‘What If’ hierarchies can be built before they’re needed and verified to identify risks/issues before a formal roll-out into Production.  </a:t>
            </a:r>
          </a:p>
          <a:p>
            <a:pPr marL="742950" lvl="1" indent="-285750">
              <a:buFont typeface="Arial" panose="020B0604020202020204" pitchFamily="34" charset="0"/>
              <a:buChar char="•"/>
            </a:pPr>
            <a:r>
              <a:rPr lang="en-US" altLang="en-US" sz="1600" dirty="0"/>
              <a:t>So, client can ‘see a taxonomy issue’ before it breaks anything.</a:t>
            </a:r>
          </a:p>
        </p:txBody>
      </p:sp>
      <p:sp>
        <p:nvSpPr>
          <p:cNvPr id="23" name="Rectangle: Rounded Corners 22">
            <a:extLst>
              <a:ext uri="{FF2B5EF4-FFF2-40B4-BE49-F238E27FC236}">
                <a16:creationId xmlns:a16="http://schemas.microsoft.com/office/drawing/2014/main" id="{89BAFA42-9F1F-4924-A4F7-C4530C5BAE4B}"/>
              </a:ext>
            </a:extLst>
          </p:cNvPr>
          <p:cNvSpPr/>
          <p:nvPr/>
        </p:nvSpPr>
        <p:spPr>
          <a:xfrm>
            <a:off x="1901778" y="3197713"/>
            <a:ext cx="1806622" cy="3275667"/>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43ED905-CDE5-477A-8134-C293E084D1CA}"/>
              </a:ext>
            </a:extLst>
          </p:cNvPr>
          <p:cNvSpPr/>
          <p:nvPr/>
        </p:nvSpPr>
        <p:spPr>
          <a:xfrm>
            <a:off x="1901531" y="911702"/>
            <a:ext cx="1822494" cy="218943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0D73F11-17E5-488C-ABCD-FAA2E0E75DE5}"/>
              </a:ext>
            </a:extLst>
          </p:cNvPr>
          <p:cNvSpPr/>
          <p:nvPr/>
        </p:nvSpPr>
        <p:spPr>
          <a:xfrm>
            <a:off x="1466041" y="4764713"/>
            <a:ext cx="2750670" cy="1781599"/>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D41142B0-923E-4598-BA44-EA1140A9216F}"/>
              </a:ext>
            </a:extLst>
          </p:cNvPr>
          <p:cNvSpPr txBox="1">
            <a:spLocks noChangeArrowheads="1"/>
          </p:cNvSpPr>
          <p:nvPr/>
        </p:nvSpPr>
        <p:spPr>
          <a:xfrm>
            <a:off x="552450" y="-280"/>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Describing Business Concepts Is Hard</a:t>
            </a:r>
          </a:p>
        </p:txBody>
      </p:sp>
      <p:sp>
        <p:nvSpPr>
          <p:cNvPr id="28" name="Rectangle 27">
            <a:extLst>
              <a:ext uri="{FF2B5EF4-FFF2-40B4-BE49-F238E27FC236}">
                <a16:creationId xmlns:a16="http://schemas.microsoft.com/office/drawing/2014/main" id="{1D0A56F5-DF89-405E-A66F-81FA486BC049}"/>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588741150"/>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B4C6E7"/>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3356</Words>
  <Application>Microsoft Office PowerPoint</Application>
  <PresentationFormat>Widescreen</PresentationFormat>
  <Paragraphs>404</Paragraphs>
  <Slides>51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Arial Narrow</vt:lpstr>
      <vt:lpstr>Calibri</vt:lpstr>
      <vt:lpstr>Calibri Light</vt:lpstr>
      <vt:lpstr>Calibri,sans-serif</vt:lpstr>
      <vt:lpstr>Fine Hand</vt:lpstr>
      <vt:lpstr>Trebuchet MS</vt:lpstr>
      <vt:lpstr>wf_segoe-ui_normal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Modeling Basics Adopting ‘Goals by Role’ to Scope Business Question Answers Does the question have ore than one answer ? </vt:lpstr>
      <vt:lpstr>Decision Modeling Basics Associating Roles with Processes Clinical Research Organization Example</vt:lpstr>
      <vt:lpstr>Decision Modeling Basics Associating Roles and Processes Clinical Research Organization Example</vt:lpstr>
      <vt:lpstr>Decision Modeling Basics Associating Roles and Processes </vt:lpstr>
      <vt:lpstr>Decision Modeling Basics Rule Families Untangle ‘Business Process’ from ‘Business Decisions’</vt:lpstr>
      <vt:lpstr>Decision Modeling Basics Taxonomy verses Folksonomy</vt:lpstr>
      <vt:lpstr>PowerPoint Presentation</vt:lpstr>
      <vt:lpstr>Decision Modeling Basics</vt:lpstr>
      <vt:lpstr>Decision Modeling Basics Decision Models May Be Normalized</vt:lpstr>
      <vt:lpstr>Decision Modeling Basics</vt:lpstr>
      <vt:lpstr>PowerPoint Presentation</vt:lpstr>
      <vt:lpstr>PowerPoint Presentation</vt:lpstr>
      <vt:lpstr>Element to BISC XREF</vt:lpstr>
      <vt:lpstr>Element to BISC XREF</vt:lpstr>
      <vt:lpstr>Element to BISC XREF</vt:lpstr>
      <vt:lpstr>Element to BISC XREF</vt:lpstr>
      <vt:lpstr>Element to BISC XREF</vt:lpstr>
      <vt:lpstr>Element to BISC XREF</vt:lpstr>
      <vt:lpstr>Associating BISC to Roles and Processes Clinical Research Organization Example</vt:lpstr>
      <vt:lpstr>Chameleon Metadata Basics – Micro Processes</vt:lpstr>
      <vt:lpstr>Associating BISC to Roles and Processes The 10 Rows Below(Yellow # in Red) Represent A Single Intersection on Previous Slide(Black # in yellow fill – See Inset) </vt:lpstr>
      <vt:lpstr>Chameleon Metadata Basics – Always Open Source 1st </vt:lpstr>
      <vt:lpstr>You Need Governance</vt:lpstr>
      <vt:lpstr>Chameleon Metadata Basics Product Master (i.e. Crayon) may have many Versions (Red, Blue and Green Crayon) Supplier Master (i.e. Wendy’s Wax) may also have many versions (Standard Supplier as V1 &amp; DoD certified as V2) </vt:lpstr>
      <vt:lpstr>Chameleon Metadata Basics Everything should be ‘Plug &amp; Play’, kind of like Lego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ChameleonMetadata.com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Data Science Architecture</dc:title>
  <dc:subject>Building A Data Science Architecture</dc:subject>
  <dc:creator>Eric Thornton</dc:creator>
  <cp:keywords>RPA, robotic process automation, metadata, data science, python</cp:keywords>
  <cp:lastModifiedBy>Eric Thornton</cp:lastModifiedBy>
  <cp:revision>40</cp:revision>
  <cp:lastPrinted>2019-01-06T18:06:59Z</cp:lastPrinted>
  <dcterms:created xsi:type="dcterms:W3CDTF">2018-12-10T13:48:01Z</dcterms:created>
  <dcterms:modified xsi:type="dcterms:W3CDTF">2019-06-22T14:22:44Z</dcterms:modified>
</cp:coreProperties>
</file>